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  <p:sldId id="357" r:id="rId103"/>
    <p:sldId id="358" r:id="rId10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07" Type="http://schemas.openxmlformats.org/officeDocument/2006/relationships/theme" Target="theme/theme1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08.02.2021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648545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08.02.2021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0138405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08.02.2021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688895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08.02.2021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9257968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08.02.2021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2129364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08.02.2021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2493654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08.02.2021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5317614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08.02.2021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3836070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08.02.2021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4073208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08.02.2021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6277032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08.02.2021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6994981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A0214D-A3E7-4EE5-8892-BA53D1A5AB22}" type="datetimeFigureOut">
              <a:rPr lang="de-DE" smtClean="0"/>
              <a:t>08.02.2021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8446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gif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3.gif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00.m4a"/><Relationship Id="rId1" Type="http://schemas.microsoft.com/office/2007/relationships/media" Target="../media/media100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01.m4a"/><Relationship Id="rId1" Type="http://schemas.microsoft.com/office/2007/relationships/media" Target="../media/media101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02.m4a"/><Relationship Id="rId1" Type="http://schemas.microsoft.com/office/2007/relationships/media" Target="../media/media102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png"/><Relationship Id="rId2" Type="http://schemas.openxmlformats.org/officeDocument/2006/relationships/audio" Target="../media/media103.m4a"/><Relationship Id="rId1" Type="http://schemas.microsoft.com/office/2007/relationships/media" Target="../media/media103.m4a"/><Relationship Id="rId6" Type="http://schemas.openxmlformats.org/officeDocument/2006/relationships/image" Target="../media/image3.gif"/><Relationship Id="rId5" Type="http://schemas.openxmlformats.org/officeDocument/2006/relationships/image" Target="../media/image6.jpeg"/><Relationship Id="rId4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png"/><Relationship Id="rId2" Type="http://schemas.openxmlformats.org/officeDocument/2006/relationships/audio" Target="../media/media13.m4a"/><Relationship Id="rId1" Type="http://schemas.microsoft.com/office/2007/relationships/media" Target="../media/media13.m4a"/><Relationship Id="rId6" Type="http://schemas.openxmlformats.org/officeDocument/2006/relationships/image" Target="../media/image3.gif"/><Relationship Id="rId5" Type="http://schemas.openxmlformats.org/officeDocument/2006/relationships/image" Target="../media/image6.jpeg"/><Relationship Id="rId4" Type="http://schemas.openxmlformats.org/officeDocument/2006/relationships/audio" Target="../media/audio1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4.m4a"/><Relationship Id="rId1" Type="http://schemas.microsoft.com/office/2007/relationships/media" Target="../media/media14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5.m4a"/><Relationship Id="rId1" Type="http://schemas.microsoft.com/office/2007/relationships/media" Target="../media/media15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6.m4a"/><Relationship Id="rId1" Type="http://schemas.microsoft.com/office/2007/relationships/media" Target="../media/media16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7.m4a"/><Relationship Id="rId1" Type="http://schemas.microsoft.com/office/2007/relationships/media" Target="../media/media17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8.m4a"/><Relationship Id="rId1" Type="http://schemas.microsoft.com/office/2007/relationships/media" Target="../media/media18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png"/><Relationship Id="rId2" Type="http://schemas.openxmlformats.org/officeDocument/2006/relationships/audio" Target="../media/media19.m4a"/><Relationship Id="rId1" Type="http://schemas.microsoft.com/office/2007/relationships/media" Target="../media/media19.m4a"/><Relationship Id="rId6" Type="http://schemas.openxmlformats.org/officeDocument/2006/relationships/image" Target="../media/image3.gif"/><Relationship Id="rId5" Type="http://schemas.openxmlformats.org/officeDocument/2006/relationships/image" Target="../media/image6.jpeg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0.m4a"/><Relationship Id="rId1" Type="http://schemas.microsoft.com/office/2007/relationships/media" Target="../media/media20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1.m4a"/><Relationship Id="rId1" Type="http://schemas.microsoft.com/office/2007/relationships/media" Target="../media/media21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2.m4a"/><Relationship Id="rId1" Type="http://schemas.microsoft.com/office/2007/relationships/media" Target="../media/media22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3.m4a"/><Relationship Id="rId1" Type="http://schemas.microsoft.com/office/2007/relationships/media" Target="../media/media23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4.m4a"/><Relationship Id="rId1" Type="http://schemas.microsoft.com/office/2007/relationships/media" Target="../media/media24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png"/><Relationship Id="rId2" Type="http://schemas.openxmlformats.org/officeDocument/2006/relationships/audio" Target="../media/media25.m4a"/><Relationship Id="rId1" Type="http://schemas.microsoft.com/office/2007/relationships/media" Target="../media/media25.m4a"/><Relationship Id="rId6" Type="http://schemas.openxmlformats.org/officeDocument/2006/relationships/image" Target="../media/image3.gif"/><Relationship Id="rId5" Type="http://schemas.openxmlformats.org/officeDocument/2006/relationships/image" Target="../media/image6.jpeg"/><Relationship Id="rId4" Type="http://schemas.openxmlformats.org/officeDocument/2006/relationships/audio" Target="../media/audio1.wav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6.m4a"/><Relationship Id="rId1" Type="http://schemas.microsoft.com/office/2007/relationships/media" Target="../media/media26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7.m4a"/><Relationship Id="rId1" Type="http://schemas.microsoft.com/office/2007/relationships/media" Target="../media/media27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8.m4a"/><Relationship Id="rId1" Type="http://schemas.microsoft.com/office/2007/relationships/media" Target="../media/media28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9.m4a"/><Relationship Id="rId1" Type="http://schemas.microsoft.com/office/2007/relationships/media" Target="../media/media29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0.m4a"/><Relationship Id="rId1" Type="http://schemas.microsoft.com/office/2007/relationships/media" Target="../media/media30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png"/><Relationship Id="rId2" Type="http://schemas.openxmlformats.org/officeDocument/2006/relationships/audio" Target="../media/media31.m4a"/><Relationship Id="rId1" Type="http://schemas.microsoft.com/office/2007/relationships/media" Target="../media/media31.m4a"/><Relationship Id="rId6" Type="http://schemas.openxmlformats.org/officeDocument/2006/relationships/image" Target="../media/image3.gif"/><Relationship Id="rId5" Type="http://schemas.openxmlformats.org/officeDocument/2006/relationships/image" Target="../media/image6.jpeg"/><Relationship Id="rId4" Type="http://schemas.openxmlformats.org/officeDocument/2006/relationships/audio" Target="../media/audio1.wav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audio" Target="../media/media32.m4a"/><Relationship Id="rId7" Type="http://schemas.openxmlformats.org/officeDocument/2006/relationships/image" Target="../media/image5.png"/><Relationship Id="rId2" Type="http://schemas.microsoft.com/office/2007/relationships/media" Target="../media/media32.m4a"/><Relationship Id="rId1" Type="http://schemas.openxmlformats.org/officeDocument/2006/relationships/tags" Target="../tags/tag1.xml"/><Relationship Id="rId6" Type="http://schemas.openxmlformats.org/officeDocument/2006/relationships/image" Target="../media/image3.gif"/><Relationship Id="rId5" Type="http://schemas.openxmlformats.org/officeDocument/2006/relationships/image" Target="../media/image6.jpeg"/><Relationship Id="rId4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audio" Target="../media/media33.m4a"/><Relationship Id="rId7" Type="http://schemas.openxmlformats.org/officeDocument/2006/relationships/image" Target="../media/image5.png"/><Relationship Id="rId2" Type="http://schemas.microsoft.com/office/2007/relationships/media" Target="../media/media33.m4a"/><Relationship Id="rId1" Type="http://schemas.openxmlformats.org/officeDocument/2006/relationships/tags" Target="../tags/tag2.xml"/><Relationship Id="rId6" Type="http://schemas.openxmlformats.org/officeDocument/2006/relationships/image" Target="../media/image3.gif"/><Relationship Id="rId5" Type="http://schemas.openxmlformats.org/officeDocument/2006/relationships/image" Target="../media/image6.jpeg"/><Relationship Id="rId4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4.m4a"/><Relationship Id="rId1" Type="http://schemas.microsoft.com/office/2007/relationships/media" Target="../media/media34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5.m4a"/><Relationship Id="rId1" Type="http://schemas.microsoft.com/office/2007/relationships/media" Target="../media/media35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6.m4a"/><Relationship Id="rId1" Type="http://schemas.microsoft.com/office/2007/relationships/media" Target="../media/media36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7.m4a"/><Relationship Id="rId1" Type="http://schemas.microsoft.com/office/2007/relationships/media" Target="../media/media37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8.m4a"/><Relationship Id="rId1" Type="http://schemas.microsoft.com/office/2007/relationships/media" Target="../media/media38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9.m4a"/><Relationship Id="rId1" Type="http://schemas.microsoft.com/office/2007/relationships/media" Target="../media/media39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0.m4a"/><Relationship Id="rId1" Type="http://schemas.microsoft.com/office/2007/relationships/media" Target="../media/media40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1.m4a"/><Relationship Id="rId1" Type="http://schemas.microsoft.com/office/2007/relationships/media" Target="../media/media41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2.m4a"/><Relationship Id="rId1" Type="http://schemas.microsoft.com/office/2007/relationships/media" Target="../media/media42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png"/><Relationship Id="rId2" Type="http://schemas.openxmlformats.org/officeDocument/2006/relationships/audio" Target="../media/media43.m4a"/><Relationship Id="rId1" Type="http://schemas.microsoft.com/office/2007/relationships/media" Target="../media/media43.m4a"/><Relationship Id="rId6" Type="http://schemas.openxmlformats.org/officeDocument/2006/relationships/image" Target="../media/image3.gif"/><Relationship Id="rId5" Type="http://schemas.openxmlformats.org/officeDocument/2006/relationships/image" Target="../media/image6.jpeg"/><Relationship Id="rId4" Type="http://schemas.openxmlformats.org/officeDocument/2006/relationships/audio" Target="../media/audio1.wav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4.m4a"/><Relationship Id="rId1" Type="http://schemas.microsoft.com/office/2007/relationships/media" Target="../media/media44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5.m4a"/><Relationship Id="rId1" Type="http://schemas.microsoft.com/office/2007/relationships/media" Target="../media/media45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6.m4a"/><Relationship Id="rId1" Type="http://schemas.microsoft.com/office/2007/relationships/media" Target="../media/media46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7.m4a"/><Relationship Id="rId1" Type="http://schemas.microsoft.com/office/2007/relationships/media" Target="../media/media47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8.m4a"/><Relationship Id="rId1" Type="http://schemas.microsoft.com/office/2007/relationships/media" Target="../media/media48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9.m4a"/><Relationship Id="rId1" Type="http://schemas.microsoft.com/office/2007/relationships/media" Target="../media/media49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0.m4a"/><Relationship Id="rId1" Type="http://schemas.microsoft.com/office/2007/relationships/media" Target="../media/media50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1.m4a"/><Relationship Id="rId1" Type="http://schemas.microsoft.com/office/2007/relationships/media" Target="../media/media51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2.m4a"/><Relationship Id="rId1" Type="http://schemas.microsoft.com/office/2007/relationships/media" Target="../media/media52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png"/><Relationship Id="rId2" Type="http://schemas.openxmlformats.org/officeDocument/2006/relationships/audio" Target="../media/media53.m4a"/><Relationship Id="rId1" Type="http://schemas.microsoft.com/office/2007/relationships/media" Target="../media/media53.m4a"/><Relationship Id="rId6" Type="http://schemas.openxmlformats.org/officeDocument/2006/relationships/image" Target="../media/image3.gif"/><Relationship Id="rId5" Type="http://schemas.openxmlformats.org/officeDocument/2006/relationships/image" Target="../media/image6.jpeg"/><Relationship Id="rId4" Type="http://schemas.openxmlformats.org/officeDocument/2006/relationships/audio" Target="../media/audio1.wav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4.m4a"/><Relationship Id="rId1" Type="http://schemas.microsoft.com/office/2007/relationships/media" Target="../media/media54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5.m4a"/><Relationship Id="rId1" Type="http://schemas.microsoft.com/office/2007/relationships/media" Target="../media/media55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6.m4a"/><Relationship Id="rId1" Type="http://schemas.microsoft.com/office/2007/relationships/media" Target="../media/media56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7.m4a"/><Relationship Id="rId1" Type="http://schemas.microsoft.com/office/2007/relationships/media" Target="../media/media57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8.m4a"/><Relationship Id="rId1" Type="http://schemas.microsoft.com/office/2007/relationships/media" Target="../media/media58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9.m4a"/><Relationship Id="rId1" Type="http://schemas.microsoft.com/office/2007/relationships/media" Target="../media/media59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0.m4a"/><Relationship Id="rId1" Type="http://schemas.microsoft.com/office/2007/relationships/media" Target="../media/media60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1.m4a"/><Relationship Id="rId1" Type="http://schemas.microsoft.com/office/2007/relationships/media" Target="../media/media61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2.m4a"/><Relationship Id="rId1" Type="http://schemas.microsoft.com/office/2007/relationships/media" Target="../media/media62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png"/><Relationship Id="rId2" Type="http://schemas.openxmlformats.org/officeDocument/2006/relationships/audio" Target="../media/media63.m4a"/><Relationship Id="rId1" Type="http://schemas.microsoft.com/office/2007/relationships/media" Target="../media/media63.m4a"/><Relationship Id="rId6" Type="http://schemas.openxmlformats.org/officeDocument/2006/relationships/image" Target="../media/image3.gif"/><Relationship Id="rId5" Type="http://schemas.openxmlformats.org/officeDocument/2006/relationships/image" Target="../media/image6.jpeg"/><Relationship Id="rId4" Type="http://schemas.openxmlformats.org/officeDocument/2006/relationships/audio" Target="../media/audio1.wav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4.m4a"/><Relationship Id="rId1" Type="http://schemas.microsoft.com/office/2007/relationships/media" Target="../media/media64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5.m4a"/><Relationship Id="rId1" Type="http://schemas.microsoft.com/office/2007/relationships/media" Target="../media/media65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6.m4a"/><Relationship Id="rId1" Type="http://schemas.microsoft.com/office/2007/relationships/media" Target="../media/media66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7.m4a"/><Relationship Id="rId1" Type="http://schemas.microsoft.com/office/2007/relationships/media" Target="../media/media67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8.m4a"/><Relationship Id="rId1" Type="http://schemas.microsoft.com/office/2007/relationships/media" Target="../media/media68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9.m4a"/><Relationship Id="rId1" Type="http://schemas.microsoft.com/office/2007/relationships/media" Target="../media/media69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png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image" Target="../media/image3.gif"/><Relationship Id="rId5" Type="http://schemas.openxmlformats.org/officeDocument/2006/relationships/image" Target="../media/image6.jpeg"/><Relationship Id="rId4" Type="http://schemas.openxmlformats.org/officeDocument/2006/relationships/audio" Target="../media/audio1.wav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0.m4a"/><Relationship Id="rId1" Type="http://schemas.microsoft.com/office/2007/relationships/media" Target="../media/media70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1.m4a"/><Relationship Id="rId1" Type="http://schemas.microsoft.com/office/2007/relationships/media" Target="../media/media71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2.m4a"/><Relationship Id="rId1" Type="http://schemas.microsoft.com/office/2007/relationships/media" Target="../media/media72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png"/><Relationship Id="rId2" Type="http://schemas.openxmlformats.org/officeDocument/2006/relationships/audio" Target="../media/media73.m4a"/><Relationship Id="rId1" Type="http://schemas.microsoft.com/office/2007/relationships/media" Target="../media/media73.m4a"/><Relationship Id="rId6" Type="http://schemas.openxmlformats.org/officeDocument/2006/relationships/image" Target="../media/image3.gif"/><Relationship Id="rId5" Type="http://schemas.openxmlformats.org/officeDocument/2006/relationships/image" Target="../media/image6.jpeg"/><Relationship Id="rId4" Type="http://schemas.openxmlformats.org/officeDocument/2006/relationships/audio" Target="../media/audio1.wav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4.m4a"/><Relationship Id="rId1" Type="http://schemas.microsoft.com/office/2007/relationships/media" Target="../media/media74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5.m4a"/><Relationship Id="rId1" Type="http://schemas.microsoft.com/office/2007/relationships/media" Target="../media/media75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6.m4a"/><Relationship Id="rId1" Type="http://schemas.microsoft.com/office/2007/relationships/media" Target="../media/media76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7.m4a"/><Relationship Id="rId1" Type="http://schemas.microsoft.com/office/2007/relationships/media" Target="../media/media77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8.m4a"/><Relationship Id="rId1" Type="http://schemas.microsoft.com/office/2007/relationships/media" Target="../media/media78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png"/><Relationship Id="rId2" Type="http://schemas.openxmlformats.org/officeDocument/2006/relationships/audio" Target="../media/media79.m4a"/><Relationship Id="rId1" Type="http://schemas.microsoft.com/office/2007/relationships/media" Target="../media/media79.m4a"/><Relationship Id="rId6" Type="http://schemas.openxmlformats.org/officeDocument/2006/relationships/image" Target="../media/image3.gif"/><Relationship Id="rId5" Type="http://schemas.openxmlformats.org/officeDocument/2006/relationships/image" Target="../media/image6.jpeg"/><Relationship Id="rId4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80.m4a"/><Relationship Id="rId1" Type="http://schemas.microsoft.com/office/2007/relationships/media" Target="../media/media80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81.m4a"/><Relationship Id="rId1" Type="http://schemas.microsoft.com/office/2007/relationships/media" Target="../media/media81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82.m4a"/><Relationship Id="rId1" Type="http://schemas.microsoft.com/office/2007/relationships/media" Target="../media/media82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png"/><Relationship Id="rId2" Type="http://schemas.openxmlformats.org/officeDocument/2006/relationships/audio" Target="../media/media83.m4a"/><Relationship Id="rId1" Type="http://schemas.microsoft.com/office/2007/relationships/media" Target="../media/media83.m4a"/><Relationship Id="rId6" Type="http://schemas.openxmlformats.org/officeDocument/2006/relationships/image" Target="../media/image3.gif"/><Relationship Id="rId5" Type="http://schemas.openxmlformats.org/officeDocument/2006/relationships/image" Target="../media/image6.jpeg"/><Relationship Id="rId4" Type="http://schemas.openxmlformats.org/officeDocument/2006/relationships/audio" Target="../media/audio1.wav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84.m4a"/><Relationship Id="rId1" Type="http://schemas.microsoft.com/office/2007/relationships/media" Target="../media/media84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85.m4a"/><Relationship Id="rId1" Type="http://schemas.microsoft.com/office/2007/relationships/media" Target="../media/media85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86.m4a"/><Relationship Id="rId1" Type="http://schemas.microsoft.com/office/2007/relationships/media" Target="../media/media86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png"/><Relationship Id="rId2" Type="http://schemas.openxmlformats.org/officeDocument/2006/relationships/audio" Target="../media/media87.m4a"/><Relationship Id="rId1" Type="http://schemas.microsoft.com/office/2007/relationships/media" Target="../media/media87.m4a"/><Relationship Id="rId6" Type="http://schemas.openxmlformats.org/officeDocument/2006/relationships/image" Target="../media/image3.gif"/><Relationship Id="rId5" Type="http://schemas.openxmlformats.org/officeDocument/2006/relationships/image" Target="../media/image6.jpeg"/><Relationship Id="rId4" Type="http://schemas.openxmlformats.org/officeDocument/2006/relationships/audio" Target="../media/audio1.wav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88.m4a"/><Relationship Id="rId1" Type="http://schemas.microsoft.com/office/2007/relationships/media" Target="../media/media88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89.m4a"/><Relationship Id="rId1" Type="http://schemas.microsoft.com/office/2007/relationships/media" Target="../media/media89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90.m4a"/><Relationship Id="rId1" Type="http://schemas.microsoft.com/office/2007/relationships/media" Target="../media/media90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png"/><Relationship Id="rId2" Type="http://schemas.openxmlformats.org/officeDocument/2006/relationships/audio" Target="../media/media91.m4a"/><Relationship Id="rId1" Type="http://schemas.microsoft.com/office/2007/relationships/media" Target="../media/media91.m4a"/><Relationship Id="rId6" Type="http://schemas.openxmlformats.org/officeDocument/2006/relationships/image" Target="../media/image3.gif"/><Relationship Id="rId5" Type="http://schemas.openxmlformats.org/officeDocument/2006/relationships/image" Target="../media/image6.jpeg"/><Relationship Id="rId4" Type="http://schemas.openxmlformats.org/officeDocument/2006/relationships/audio" Target="../media/audio1.wav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92.m4a"/><Relationship Id="rId1" Type="http://schemas.microsoft.com/office/2007/relationships/media" Target="../media/media92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93.m4a"/><Relationship Id="rId1" Type="http://schemas.microsoft.com/office/2007/relationships/media" Target="../media/media93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94.m4a"/><Relationship Id="rId1" Type="http://schemas.microsoft.com/office/2007/relationships/media" Target="../media/media94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png"/><Relationship Id="rId2" Type="http://schemas.openxmlformats.org/officeDocument/2006/relationships/audio" Target="../media/media95.m4a"/><Relationship Id="rId1" Type="http://schemas.microsoft.com/office/2007/relationships/media" Target="../media/media95.m4a"/><Relationship Id="rId6" Type="http://schemas.openxmlformats.org/officeDocument/2006/relationships/image" Target="../media/image3.gif"/><Relationship Id="rId5" Type="http://schemas.openxmlformats.org/officeDocument/2006/relationships/image" Target="../media/image6.jpeg"/><Relationship Id="rId4" Type="http://schemas.openxmlformats.org/officeDocument/2006/relationships/audio" Target="../media/audio1.wav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96.m4a"/><Relationship Id="rId1" Type="http://schemas.microsoft.com/office/2007/relationships/media" Target="../media/media96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97.m4a"/><Relationship Id="rId1" Type="http://schemas.microsoft.com/office/2007/relationships/media" Target="../media/media97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98.m4a"/><Relationship Id="rId1" Type="http://schemas.microsoft.com/office/2007/relationships/media" Target="../media/media98.m4a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png"/><Relationship Id="rId2" Type="http://schemas.openxmlformats.org/officeDocument/2006/relationships/audio" Target="../media/media99.m4a"/><Relationship Id="rId1" Type="http://schemas.microsoft.com/office/2007/relationships/media" Target="../media/media99.m4a"/><Relationship Id="rId6" Type="http://schemas.openxmlformats.org/officeDocument/2006/relationships/image" Target="../media/image3.gif"/><Relationship Id="rId5" Type="http://schemas.openxmlformats.org/officeDocument/2006/relationships/image" Target="../media/image6.jpeg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 smtClean="0"/>
              <a:t>Timer+Interrupt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Basic Timer TIM6 und TIM7 lösen Interrupts aus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8715633" y="308590"/>
            <a:ext cx="1952816" cy="2973860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24" t="5651" r="22574" b="12285"/>
          <a:stretch/>
        </p:blipFill>
        <p:spPr>
          <a:xfrm>
            <a:off x="848497" y="1030288"/>
            <a:ext cx="2240199" cy="2150076"/>
          </a:xfrm>
          <a:prstGeom prst="rect">
            <a:avLst/>
          </a:prstGeom>
        </p:spPr>
      </p:pic>
      <p:pic>
        <p:nvPicPr>
          <p:cNvPr id="6" name="Google Shape;57;p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063983" y="4370496"/>
            <a:ext cx="1258875" cy="177460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365;g6fe11b7731_0_0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400906" y="4370496"/>
            <a:ext cx="1159903" cy="17071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56;p1"/>
          <p:cNvSpPr/>
          <p:nvPr/>
        </p:nvSpPr>
        <p:spPr>
          <a:xfrm>
            <a:off x="3862841" y="5303837"/>
            <a:ext cx="3168000" cy="864300"/>
          </a:xfrm>
          <a:prstGeom prst="wedgeRoundRectCallout">
            <a:avLst>
              <a:gd name="adj1" fmla="val -62710"/>
              <a:gd name="adj2" fmla="val -90442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Ich bin Mik, Dein Mikrocontroller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" name="Audio 1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869974"/>
      </p:ext>
    </p:extLst>
  </p:cSld>
  <p:clrMapOvr>
    <a:masterClrMapping/>
  </p:clrMapOvr>
  <p:transition spd="slow" advTm="1430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8" name="Gruppieren 27"/>
          <p:cNvGrpSpPr/>
          <p:nvPr/>
        </p:nvGrpSpPr>
        <p:grpSpPr>
          <a:xfrm>
            <a:off x="3695186" y="2197958"/>
            <a:ext cx="836140" cy="3781168"/>
            <a:chOff x="5080392" y="1721708"/>
            <a:chExt cx="836140" cy="3781168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5080392" y="3978876"/>
              <a:ext cx="836140" cy="163171"/>
              <a:chOff x="5080392" y="3978876"/>
              <a:chExt cx="836140" cy="163171"/>
            </a:xfrm>
          </p:grpSpPr>
          <p:sp>
            <p:nvSpPr>
              <p:cNvPr id="19" name="Gleichschenkliges Dreieck 18"/>
              <p:cNvSpPr/>
              <p:nvPr/>
            </p:nvSpPr>
            <p:spPr>
              <a:xfrm rot="10800000">
                <a:off x="5183776" y="4031039"/>
                <a:ext cx="135764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Gleichschenkliges Dreieck 19"/>
              <p:cNvSpPr/>
              <p:nvPr/>
            </p:nvSpPr>
            <p:spPr>
              <a:xfrm rot="10800000" flipH="1">
                <a:off x="5679650" y="4031040"/>
                <a:ext cx="138028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5080392" y="3978876"/>
                <a:ext cx="836140" cy="45719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5080392" y="1721708"/>
              <a:ext cx="836140" cy="3781168"/>
              <a:chOff x="5080392" y="1721708"/>
              <a:chExt cx="836140" cy="3781168"/>
            </a:xfrm>
          </p:grpSpPr>
          <p:grpSp>
            <p:nvGrpSpPr>
              <p:cNvPr id="15" name="Gruppieren 14"/>
              <p:cNvGrpSpPr/>
              <p:nvPr/>
            </p:nvGrpSpPr>
            <p:grpSpPr>
              <a:xfrm>
                <a:off x="5080392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3" name="Ellipse 12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Rechteck 13"/>
                <p:cNvSpPr/>
                <p:nvPr/>
              </p:nvSpPr>
              <p:spPr>
                <a:xfrm>
                  <a:off x="3608173" y="1721708"/>
                  <a:ext cx="45719" cy="364112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" name="Gruppieren 24"/>
              <p:cNvGrpSpPr/>
              <p:nvPr/>
            </p:nvGrpSpPr>
            <p:grpSpPr>
              <a:xfrm>
                <a:off x="5236911" y="1721708"/>
                <a:ext cx="679621" cy="3781168"/>
                <a:chOff x="5236911" y="1721708"/>
                <a:chExt cx="679621" cy="3781168"/>
              </a:xfrm>
            </p:grpSpPr>
            <p:grpSp>
              <p:nvGrpSpPr>
                <p:cNvPr id="16" name="Gruppieren 15"/>
                <p:cNvGrpSpPr/>
                <p:nvPr/>
              </p:nvGrpSpPr>
              <p:grpSpPr>
                <a:xfrm>
                  <a:off x="5760013" y="1721708"/>
                  <a:ext cx="156519" cy="3781168"/>
                  <a:chOff x="3550508" y="1721708"/>
                  <a:chExt cx="156519" cy="3781168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7" name="Ellipse 16"/>
                  <p:cNvSpPr/>
                  <p:nvPr/>
                </p:nvSpPr>
                <p:spPr>
                  <a:xfrm>
                    <a:off x="3550508" y="5362832"/>
                    <a:ext cx="156519" cy="140044"/>
                  </a:xfrm>
                  <a:prstGeom prst="ellips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" name="Rechteck 17"/>
                  <p:cNvSpPr/>
                  <p:nvPr/>
                </p:nvSpPr>
                <p:spPr>
                  <a:xfrm>
                    <a:off x="3605907" y="1721708"/>
                    <a:ext cx="45719" cy="3641124"/>
                  </a:xfrm>
                  <a:prstGeom prst="rect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2" name="Rechteck 21"/>
                <p:cNvSpPr/>
                <p:nvPr/>
              </p:nvSpPr>
              <p:spPr>
                <a:xfrm>
                  <a:off x="5236911" y="5409994"/>
                  <a:ext cx="523102" cy="45719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685743" y="4526155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sp>
        <p:nvSpPr>
          <p:cNvPr id="42" name="Rechteck 41"/>
          <p:cNvSpPr/>
          <p:nvPr/>
        </p:nvSpPr>
        <p:spPr>
          <a:xfrm>
            <a:off x="3967783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3967782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3814815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386645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4163438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4074311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3806036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Bei PSC=1ms (31999):</a:t>
            </a:r>
          </a:p>
          <a:p>
            <a:endParaRPr lang="de-DE" sz="2400" dirty="0"/>
          </a:p>
          <a:p>
            <a:r>
              <a:rPr lang="de-DE" sz="2400" dirty="0" smtClean="0"/>
              <a:t>Alle 6 </a:t>
            </a:r>
            <a:r>
              <a:rPr lang="de-DE" sz="2400" dirty="0" err="1" smtClean="0"/>
              <a:t>ms</a:t>
            </a:r>
            <a:r>
              <a:rPr lang="de-DE" sz="2400" dirty="0" smtClean="0"/>
              <a:t> ein Interrupt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168326"/>
      </p:ext>
    </p:extLst>
  </p:cSld>
  <p:clrMapOvr>
    <a:masterClrMapping/>
  </p:clrMapOvr>
  <p:transition spd="slow" advClick="0" advTm="55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59259E-6 L 0.05664 -0.04375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26" y="-2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14729" y="5101209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2289919" y="5076815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2289919" y="2197958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2562516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2562515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2409548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2461184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275817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2669044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2400769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Bei jedem Überlauf wird das Update Interrupt </a:t>
            </a:r>
            <a:r>
              <a:rPr lang="de-DE" sz="2400" dirty="0" err="1" smtClean="0"/>
              <a:t>Flag</a:t>
            </a:r>
            <a:r>
              <a:rPr lang="de-DE" sz="2400" dirty="0" smtClean="0"/>
              <a:t> (UIF) auf 1 gesetzt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87415"/>
      </p:ext>
    </p:extLst>
  </p:cSld>
  <p:clrMapOvr>
    <a:masterClrMapping/>
  </p:clrMapOvr>
  <p:transition spd="slow" advClick="0" advTm="39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11111E-6 L 0.0586 -0.04028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0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99482" y="4841354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2289919" y="5076815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2289919" y="2197958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2562516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2562515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2409548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2461184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275817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2669044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2400769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Bei jedem Überlauf wird das Update Interrupt </a:t>
            </a:r>
            <a:r>
              <a:rPr lang="de-DE" sz="2400" dirty="0" err="1" smtClean="0"/>
              <a:t>Flag</a:t>
            </a:r>
            <a:r>
              <a:rPr lang="de-DE" sz="2400" dirty="0" smtClean="0"/>
              <a:t> (UIF) auf 1 gesetzt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990047"/>
      </p:ext>
    </p:extLst>
  </p:cSld>
  <p:clrMapOvr>
    <a:masterClrMapping/>
  </p:clrMapOvr>
  <p:transition spd="slow" advClick="0" advTm="76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59259E-6 L 0.0586 -0.04028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0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668349" y="4525125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2289919" y="5076815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2289919" y="2197958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2562516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2562515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2409548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2461184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275817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2669044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2400769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Bei jedem Überlauf wird das Update Interrupt </a:t>
            </a:r>
            <a:r>
              <a:rPr lang="de-DE" sz="2400" dirty="0" err="1" smtClean="0"/>
              <a:t>Flag</a:t>
            </a:r>
            <a:r>
              <a:rPr lang="de-DE" sz="2400" dirty="0" smtClean="0"/>
              <a:t> (UIF) auf 1 gesetzt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5658790"/>
      </p:ext>
    </p:extLst>
  </p:cSld>
  <p:clrMapOvr>
    <a:masterClrMapping/>
  </p:clrMapOvr>
  <p:transition spd="slow" advClick="0" advTm="94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1.11111E-6 L 0.05859 -0.04028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0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368178" y="4205931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2289919" y="5076815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2289919" y="2197958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9" name="Textfeld 48"/>
          <p:cNvSpPr txBox="1"/>
          <p:nvPr/>
        </p:nvSpPr>
        <p:spPr>
          <a:xfrm>
            <a:off x="2400769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grpSp>
        <p:nvGrpSpPr>
          <p:cNvPr id="51" name="Gruppieren 50"/>
          <p:cNvGrpSpPr/>
          <p:nvPr/>
        </p:nvGrpSpPr>
        <p:grpSpPr>
          <a:xfrm>
            <a:off x="2404026" y="1225783"/>
            <a:ext cx="607925" cy="1995114"/>
            <a:chOff x="6756642" y="1225783"/>
            <a:chExt cx="607925" cy="1995114"/>
          </a:xfrm>
        </p:grpSpPr>
        <p:sp>
          <p:nvSpPr>
            <p:cNvPr id="52" name="Explosion 2 51"/>
            <p:cNvSpPr/>
            <p:nvPr/>
          </p:nvSpPr>
          <p:spPr>
            <a:xfrm rot="20446617">
              <a:off x="6822378" y="2965253"/>
              <a:ext cx="168187" cy="227583"/>
            </a:xfrm>
            <a:prstGeom prst="irregularSeal2">
              <a:avLst/>
            </a:prstGeom>
            <a:solidFill>
              <a:srgbClr val="FFC000"/>
            </a:solidFill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3" name="Explosion 2 52"/>
            <p:cNvSpPr/>
            <p:nvPr/>
          </p:nvSpPr>
          <p:spPr>
            <a:xfrm rot="20446617">
              <a:off x="7117632" y="2993314"/>
              <a:ext cx="168187" cy="227583"/>
            </a:xfrm>
            <a:prstGeom prst="irregularSeal2">
              <a:avLst/>
            </a:prstGeom>
            <a:solidFill>
              <a:srgbClr val="FFC000"/>
            </a:solidFill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54" name="Gruppieren 53"/>
            <p:cNvGrpSpPr/>
            <p:nvPr/>
          </p:nvGrpSpPr>
          <p:grpSpPr>
            <a:xfrm>
              <a:off x="6756642" y="1225783"/>
              <a:ext cx="607925" cy="1781732"/>
              <a:chOff x="6756642" y="1225783"/>
              <a:chExt cx="607925" cy="1781732"/>
            </a:xfrm>
          </p:grpSpPr>
          <p:sp>
            <p:nvSpPr>
              <p:cNvPr id="55" name="Rechteck 54"/>
              <p:cNvSpPr/>
              <p:nvPr/>
            </p:nvSpPr>
            <p:spPr>
              <a:xfrm>
                <a:off x="6909610" y="1833121"/>
                <a:ext cx="258780" cy="858797"/>
              </a:xfrm>
              <a:prstGeom prst="rect">
                <a:avLst/>
              </a:prstGeom>
              <a:gradFill flip="none" rotWithShape="1">
                <a:gsLst>
                  <a:gs pos="34000">
                    <a:schemeClr val="accent5">
                      <a:lumMod val="89000"/>
                    </a:schemeClr>
                  </a:gs>
                  <a:gs pos="100000">
                    <a:schemeClr val="tx2"/>
                  </a:gs>
                  <a:gs pos="100000">
                    <a:schemeClr val="accent5">
                      <a:lumMod val="75000"/>
                    </a:schemeClr>
                  </a:gs>
                  <a:gs pos="82000">
                    <a:schemeClr val="accent5">
                      <a:lumMod val="70000"/>
                    </a:schemeClr>
                  </a:gs>
                </a:gsLst>
                <a:lin ang="0" scaled="0"/>
                <a:tileRect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de-DE" sz="1200" dirty="0" smtClean="0">
                    <a:solidFill>
                      <a:srgbClr val="FFFF00"/>
                    </a:solidFill>
                  </a:rPr>
                  <a:t>INT</a:t>
                </a:r>
                <a:endParaRPr lang="de-DE" sz="1200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56" name="Gleichschenkliges Dreieck 55"/>
              <p:cNvSpPr/>
              <p:nvPr/>
            </p:nvSpPr>
            <p:spPr>
              <a:xfrm>
                <a:off x="6909609" y="1462504"/>
                <a:ext cx="258779" cy="370617"/>
              </a:xfrm>
              <a:prstGeom prst="triangle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1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7" name="Freihandform 56"/>
              <p:cNvSpPr/>
              <p:nvPr/>
            </p:nvSpPr>
            <p:spPr>
              <a:xfrm>
                <a:off x="6756642" y="2689338"/>
                <a:ext cx="607925" cy="211015"/>
              </a:xfrm>
              <a:custGeom>
                <a:avLst/>
                <a:gdLst>
                  <a:gd name="connsiteX0" fmla="*/ 145701 w 607925"/>
                  <a:gd name="connsiteY0" fmla="*/ 5024 h 211015"/>
                  <a:gd name="connsiteX1" fmla="*/ 0 w 607925"/>
                  <a:gd name="connsiteY1" fmla="*/ 211015 h 211015"/>
                  <a:gd name="connsiteX2" fmla="*/ 607925 w 607925"/>
                  <a:gd name="connsiteY2" fmla="*/ 211015 h 211015"/>
                  <a:gd name="connsiteX3" fmla="*/ 417006 w 607925"/>
                  <a:gd name="connsiteY3" fmla="*/ 0 h 211015"/>
                  <a:gd name="connsiteX4" fmla="*/ 145701 w 607925"/>
                  <a:gd name="connsiteY4" fmla="*/ 5024 h 211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7925" h="211015">
                    <a:moveTo>
                      <a:pt x="145701" y="5024"/>
                    </a:moveTo>
                    <a:lnTo>
                      <a:pt x="0" y="211015"/>
                    </a:lnTo>
                    <a:lnTo>
                      <a:pt x="607925" y="211015"/>
                    </a:lnTo>
                    <a:lnTo>
                      <a:pt x="417006" y="0"/>
                    </a:lnTo>
                    <a:lnTo>
                      <a:pt x="145701" y="5024"/>
                    </a:lnTo>
                    <a:close/>
                  </a:path>
                </a:pathLst>
              </a:custGeom>
              <a:gradFill>
                <a:gsLst>
                  <a:gs pos="34000">
                    <a:schemeClr val="accent2"/>
                  </a:gs>
                  <a:gs pos="100000">
                    <a:schemeClr val="tx2"/>
                  </a:gs>
                  <a:gs pos="100000">
                    <a:schemeClr val="accent2">
                      <a:lumMod val="50000"/>
                    </a:schemeClr>
                  </a:gs>
                  <a:gs pos="82000">
                    <a:schemeClr val="accent2">
                      <a:lumMod val="50000"/>
                    </a:schemeClr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8" name="Trapezoid 57"/>
              <p:cNvSpPr/>
              <p:nvPr/>
            </p:nvSpPr>
            <p:spPr>
              <a:xfrm>
                <a:off x="6808278" y="2898582"/>
                <a:ext cx="159379" cy="108933"/>
              </a:xfrm>
              <a:prstGeom prst="trapezoid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9" name="Trapezoid 58"/>
              <p:cNvSpPr/>
              <p:nvPr/>
            </p:nvSpPr>
            <p:spPr>
              <a:xfrm>
                <a:off x="7105265" y="2898582"/>
                <a:ext cx="159379" cy="108933"/>
              </a:xfrm>
              <a:prstGeom prst="trapezoid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0" name="Rechteck 59"/>
              <p:cNvSpPr/>
              <p:nvPr/>
            </p:nvSpPr>
            <p:spPr>
              <a:xfrm>
                <a:off x="7016138" y="1225783"/>
                <a:ext cx="45719" cy="281353"/>
              </a:xfrm>
              <a:prstGeom prst="rect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2" name="Explosion 2 1"/>
          <p:cNvSpPr/>
          <p:nvPr/>
        </p:nvSpPr>
        <p:spPr>
          <a:xfrm>
            <a:off x="3785191" y="1225783"/>
            <a:ext cx="3508744" cy="2166003"/>
          </a:xfrm>
          <a:prstGeom prst="irregularSeal2">
            <a:avLst/>
          </a:prstGeom>
          <a:solidFill>
            <a:srgbClr val="FFC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>
                <a:solidFill>
                  <a:srgbClr val="FF0000"/>
                </a:solidFill>
              </a:rPr>
              <a:t>Interrupt</a:t>
            </a:r>
            <a:endParaRPr lang="de-DE" sz="2800" dirty="0">
              <a:solidFill>
                <a:srgbClr val="FF0000"/>
              </a:solidFill>
            </a:endParaRPr>
          </a:p>
        </p:txBody>
      </p:sp>
      <p:sp>
        <p:nvSpPr>
          <p:cNvPr id="42" name="Textfeld 41"/>
          <p:cNvSpPr txBox="1"/>
          <p:nvPr/>
        </p:nvSpPr>
        <p:spPr>
          <a:xfrm>
            <a:off x="8913293" y="1228357"/>
            <a:ext cx="2793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Bei jedem Überlauf wird das Update Interrupt </a:t>
            </a:r>
            <a:r>
              <a:rPr lang="de-DE" sz="2400" dirty="0" err="1" smtClean="0"/>
              <a:t>Flag</a:t>
            </a:r>
            <a:r>
              <a:rPr lang="de-DE" sz="2400" dirty="0" smtClean="0"/>
              <a:t> (UIF) auf 1 gesetzt</a:t>
            </a:r>
          </a:p>
        </p:txBody>
      </p:sp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506302"/>
      </p:ext>
    </p:extLst>
  </p:cSld>
  <p:clrMapOvr>
    <a:masterClrMapping/>
  </p:clrMapOvr>
  <p:transition spd="slow" advTm="1144">
    <p:sndAc>
      <p:stSnd>
        <p:snd r:embed="rId4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7.40741E-7 L -0.05768 -0.04953 L -0.12825 -0.05717 L -0.16497 -0.04028 L -0.1789 -0.00463 L -0.17968 0.0544 L -0.17369 0.09607 L -0.17018 0.13658 " pathEditMode="relative" ptsTypes="AAAAAA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8" name="Gruppieren 27"/>
          <p:cNvGrpSpPr/>
          <p:nvPr/>
        </p:nvGrpSpPr>
        <p:grpSpPr>
          <a:xfrm>
            <a:off x="3695186" y="2197958"/>
            <a:ext cx="836140" cy="3781168"/>
            <a:chOff x="5080392" y="1721708"/>
            <a:chExt cx="836140" cy="3781168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5080392" y="3978876"/>
              <a:ext cx="836140" cy="163171"/>
              <a:chOff x="5080392" y="3978876"/>
              <a:chExt cx="836140" cy="163171"/>
            </a:xfrm>
          </p:grpSpPr>
          <p:sp>
            <p:nvSpPr>
              <p:cNvPr id="19" name="Gleichschenkliges Dreieck 18"/>
              <p:cNvSpPr/>
              <p:nvPr/>
            </p:nvSpPr>
            <p:spPr>
              <a:xfrm rot="10800000">
                <a:off x="5183776" y="4031039"/>
                <a:ext cx="135764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Gleichschenkliges Dreieck 19"/>
              <p:cNvSpPr/>
              <p:nvPr/>
            </p:nvSpPr>
            <p:spPr>
              <a:xfrm rot="10800000" flipH="1">
                <a:off x="5679650" y="4031040"/>
                <a:ext cx="138028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5080392" y="3978876"/>
                <a:ext cx="836140" cy="45719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5080392" y="1721708"/>
              <a:ext cx="836140" cy="3781168"/>
              <a:chOff x="5080392" y="1721708"/>
              <a:chExt cx="836140" cy="3781168"/>
            </a:xfrm>
          </p:grpSpPr>
          <p:grpSp>
            <p:nvGrpSpPr>
              <p:cNvPr id="15" name="Gruppieren 14"/>
              <p:cNvGrpSpPr/>
              <p:nvPr/>
            </p:nvGrpSpPr>
            <p:grpSpPr>
              <a:xfrm>
                <a:off x="5080392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3" name="Ellipse 12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Rechteck 13"/>
                <p:cNvSpPr/>
                <p:nvPr/>
              </p:nvSpPr>
              <p:spPr>
                <a:xfrm>
                  <a:off x="3608173" y="1721708"/>
                  <a:ext cx="45719" cy="364112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" name="Gruppieren 24"/>
              <p:cNvGrpSpPr/>
              <p:nvPr/>
            </p:nvGrpSpPr>
            <p:grpSpPr>
              <a:xfrm>
                <a:off x="5236911" y="1721708"/>
                <a:ext cx="679621" cy="3781168"/>
                <a:chOff x="5236911" y="1721708"/>
                <a:chExt cx="679621" cy="3781168"/>
              </a:xfrm>
            </p:grpSpPr>
            <p:grpSp>
              <p:nvGrpSpPr>
                <p:cNvPr id="16" name="Gruppieren 15"/>
                <p:cNvGrpSpPr/>
                <p:nvPr/>
              </p:nvGrpSpPr>
              <p:grpSpPr>
                <a:xfrm>
                  <a:off x="5760013" y="1721708"/>
                  <a:ext cx="156519" cy="3781168"/>
                  <a:chOff x="3550508" y="1721708"/>
                  <a:chExt cx="156519" cy="3781168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7" name="Ellipse 16"/>
                  <p:cNvSpPr/>
                  <p:nvPr/>
                </p:nvSpPr>
                <p:spPr>
                  <a:xfrm>
                    <a:off x="3550508" y="5362832"/>
                    <a:ext cx="156519" cy="140044"/>
                  </a:xfrm>
                  <a:prstGeom prst="ellips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" name="Rechteck 17"/>
                  <p:cNvSpPr/>
                  <p:nvPr/>
                </p:nvSpPr>
                <p:spPr>
                  <a:xfrm>
                    <a:off x="3605907" y="1721708"/>
                    <a:ext cx="45719" cy="3641124"/>
                  </a:xfrm>
                  <a:prstGeom prst="rect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2" name="Rechteck 21"/>
                <p:cNvSpPr/>
                <p:nvPr/>
              </p:nvSpPr>
              <p:spPr>
                <a:xfrm>
                  <a:off x="5236911" y="5409994"/>
                  <a:ext cx="523102" cy="45719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413076" y="4219178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sp>
        <p:nvSpPr>
          <p:cNvPr id="42" name="Rechteck 41"/>
          <p:cNvSpPr/>
          <p:nvPr/>
        </p:nvSpPr>
        <p:spPr>
          <a:xfrm>
            <a:off x="3967783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3967782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3814815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386645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4163438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4074311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3806036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Bei PSC=1ms (31999):</a:t>
            </a:r>
          </a:p>
          <a:p>
            <a:endParaRPr lang="de-DE" sz="2400" dirty="0"/>
          </a:p>
          <a:p>
            <a:r>
              <a:rPr lang="de-DE" sz="2400" dirty="0" smtClean="0"/>
              <a:t>Alle 6 </a:t>
            </a:r>
            <a:r>
              <a:rPr lang="de-DE" sz="2400" dirty="0" err="1" smtClean="0"/>
              <a:t>ms</a:t>
            </a:r>
            <a:r>
              <a:rPr lang="de-DE" sz="2400" dirty="0" smtClean="0"/>
              <a:t> ein Interrupt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068817"/>
      </p:ext>
    </p:extLst>
  </p:cSld>
  <p:clrMapOvr>
    <a:masterClrMapping/>
  </p:clrMapOvr>
  <p:transition spd="slow" advClick="0" advTm="142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3.33333E-6 L 0.05664 -0.04375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26" y="-2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8" name="Gruppieren 27"/>
          <p:cNvGrpSpPr/>
          <p:nvPr/>
        </p:nvGrpSpPr>
        <p:grpSpPr>
          <a:xfrm>
            <a:off x="3695186" y="2197958"/>
            <a:ext cx="836140" cy="3781168"/>
            <a:chOff x="5080392" y="1721708"/>
            <a:chExt cx="836140" cy="3781168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5080392" y="3978876"/>
              <a:ext cx="836140" cy="163171"/>
              <a:chOff x="5080392" y="3978876"/>
              <a:chExt cx="836140" cy="163171"/>
            </a:xfrm>
          </p:grpSpPr>
          <p:sp>
            <p:nvSpPr>
              <p:cNvPr id="19" name="Gleichschenkliges Dreieck 18"/>
              <p:cNvSpPr/>
              <p:nvPr/>
            </p:nvSpPr>
            <p:spPr>
              <a:xfrm rot="10800000">
                <a:off x="5183776" y="4031039"/>
                <a:ext cx="135764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Gleichschenkliges Dreieck 19"/>
              <p:cNvSpPr/>
              <p:nvPr/>
            </p:nvSpPr>
            <p:spPr>
              <a:xfrm rot="10800000" flipH="1">
                <a:off x="5679650" y="4031040"/>
                <a:ext cx="138028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5080392" y="3978876"/>
                <a:ext cx="836140" cy="45719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5080392" y="1721708"/>
              <a:ext cx="836140" cy="3781168"/>
              <a:chOff x="5080392" y="1721708"/>
              <a:chExt cx="836140" cy="3781168"/>
            </a:xfrm>
          </p:grpSpPr>
          <p:grpSp>
            <p:nvGrpSpPr>
              <p:cNvPr id="15" name="Gruppieren 14"/>
              <p:cNvGrpSpPr/>
              <p:nvPr/>
            </p:nvGrpSpPr>
            <p:grpSpPr>
              <a:xfrm>
                <a:off x="5080392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3" name="Ellipse 12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Rechteck 13"/>
                <p:cNvSpPr/>
                <p:nvPr/>
              </p:nvSpPr>
              <p:spPr>
                <a:xfrm>
                  <a:off x="3608173" y="1721708"/>
                  <a:ext cx="45719" cy="364112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" name="Gruppieren 24"/>
              <p:cNvGrpSpPr/>
              <p:nvPr/>
            </p:nvGrpSpPr>
            <p:grpSpPr>
              <a:xfrm>
                <a:off x="5236911" y="1721708"/>
                <a:ext cx="679621" cy="3781168"/>
                <a:chOff x="5236911" y="1721708"/>
                <a:chExt cx="679621" cy="3781168"/>
              </a:xfrm>
            </p:grpSpPr>
            <p:grpSp>
              <p:nvGrpSpPr>
                <p:cNvPr id="16" name="Gruppieren 15"/>
                <p:cNvGrpSpPr/>
                <p:nvPr/>
              </p:nvGrpSpPr>
              <p:grpSpPr>
                <a:xfrm>
                  <a:off x="5760013" y="1721708"/>
                  <a:ext cx="156519" cy="3781168"/>
                  <a:chOff x="3550508" y="1721708"/>
                  <a:chExt cx="156519" cy="3781168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7" name="Ellipse 16"/>
                  <p:cNvSpPr/>
                  <p:nvPr/>
                </p:nvSpPr>
                <p:spPr>
                  <a:xfrm>
                    <a:off x="3550508" y="5362832"/>
                    <a:ext cx="156519" cy="140044"/>
                  </a:xfrm>
                  <a:prstGeom prst="ellips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" name="Rechteck 17"/>
                  <p:cNvSpPr/>
                  <p:nvPr/>
                </p:nvSpPr>
                <p:spPr>
                  <a:xfrm>
                    <a:off x="3605907" y="1721708"/>
                    <a:ext cx="45719" cy="3641124"/>
                  </a:xfrm>
                  <a:prstGeom prst="rect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2" name="Rechteck 21"/>
                <p:cNvSpPr/>
                <p:nvPr/>
              </p:nvSpPr>
              <p:spPr>
                <a:xfrm>
                  <a:off x="5236911" y="5409994"/>
                  <a:ext cx="523102" cy="45719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078910" y="3923124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sp>
        <p:nvSpPr>
          <p:cNvPr id="42" name="Rechteck 41"/>
          <p:cNvSpPr/>
          <p:nvPr/>
        </p:nvSpPr>
        <p:spPr>
          <a:xfrm>
            <a:off x="3967783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3967782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3814815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386645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4163438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4074311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3806036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Bei PSC=1ms (31999):</a:t>
            </a:r>
          </a:p>
          <a:p>
            <a:endParaRPr lang="de-DE" sz="2400" dirty="0"/>
          </a:p>
          <a:p>
            <a:r>
              <a:rPr lang="de-DE" sz="2400" dirty="0" smtClean="0"/>
              <a:t>Alle 6 </a:t>
            </a:r>
            <a:r>
              <a:rPr lang="de-DE" sz="2400" dirty="0" err="1" smtClean="0"/>
              <a:t>ms</a:t>
            </a:r>
            <a:r>
              <a:rPr lang="de-DE" sz="2400" dirty="0" smtClean="0"/>
              <a:t> ein Interrupt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00776"/>
      </p:ext>
    </p:extLst>
  </p:cSld>
  <p:clrMapOvr>
    <a:masterClrMapping/>
  </p:clrMapOvr>
  <p:transition spd="slow" advClick="0" advTm="64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86 -0.04236 L 0.05665 -0.04375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00" y="-6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8" name="Gruppieren 27"/>
          <p:cNvGrpSpPr/>
          <p:nvPr/>
        </p:nvGrpSpPr>
        <p:grpSpPr>
          <a:xfrm>
            <a:off x="3695186" y="2197958"/>
            <a:ext cx="836140" cy="3781168"/>
            <a:chOff x="5080392" y="1721708"/>
            <a:chExt cx="836140" cy="3781168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5080392" y="3978876"/>
              <a:ext cx="836140" cy="163171"/>
              <a:chOff x="5080392" y="3978876"/>
              <a:chExt cx="836140" cy="163171"/>
            </a:xfrm>
          </p:grpSpPr>
          <p:sp>
            <p:nvSpPr>
              <p:cNvPr id="19" name="Gleichschenkliges Dreieck 18"/>
              <p:cNvSpPr/>
              <p:nvPr/>
            </p:nvSpPr>
            <p:spPr>
              <a:xfrm rot="10800000">
                <a:off x="5183776" y="4031039"/>
                <a:ext cx="135764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Gleichschenkliges Dreieck 19"/>
              <p:cNvSpPr/>
              <p:nvPr/>
            </p:nvSpPr>
            <p:spPr>
              <a:xfrm rot="10800000" flipH="1">
                <a:off x="5679650" y="4031040"/>
                <a:ext cx="138028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5080392" y="3978876"/>
                <a:ext cx="836140" cy="45719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5080392" y="1721708"/>
              <a:ext cx="836140" cy="3781168"/>
              <a:chOff x="5080392" y="1721708"/>
              <a:chExt cx="836140" cy="3781168"/>
            </a:xfrm>
          </p:grpSpPr>
          <p:grpSp>
            <p:nvGrpSpPr>
              <p:cNvPr id="15" name="Gruppieren 14"/>
              <p:cNvGrpSpPr/>
              <p:nvPr/>
            </p:nvGrpSpPr>
            <p:grpSpPr>
              <a:xfrm>
                <a:off x="5080392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3" name="Ellipse 12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Rechteck 13"/>
                <p:cNvSpPr/>
                <p:nvPr/>
              </p:nvSpPr>
              <p:spPr>
                <a:xfrm>
                  <a:off x="3608173" y="1721708"/>
                  <a:ext cx="45719" cy="364112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" name="Gruppieren 24"/>
              <p:cNvGrpSpPr/>
              <p:nvPr/>
            </p:nvGrpSpPr>
            <p:grpSpPr>
              <a:xfrm>
                <a:off x="5236911" y="1721708"/>
                <a:ext cx="679621" cy="3781168"/>
                <a:chOff x="5236911" y="1721708"/>
                <a:chExt cx="679621" cy="3781168"/>
              </a:xfrm>
            </p:grpSpPr>
            <p:grpSp>
              <p:nvGrpSpPr>
                <p:cNvPr id="16" name="Gruppieren 15"/>
                <p:cNvGrpSpPr/>
                <p:nvPr/>
              </p:nvGrpSpPr>
              <p:grpSpPr>
                <a:xfrm>
                  <a:off x="5760013" y="1721708"/>
                  <a:ext cx="156519" cy="3781168"/>
                  <a:chOff x="3550508" y="1721708"/>
                  <a:chExt cx="156519" cy="3781168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7" name="Ellipse 16"/>
                  <p:cNvSpPr/>
                  <p:nvPr/>
                </p:nvSpPr>
                <p:spPr>
                  <a:xfrm>
                    <a:off x="3550508" y="5362832"/>
                    <a:ext cx="156519" cy="140044"/>
                  </a:xfrm>
                  <a:prstGeom prst="ellips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" name="Rechteck 17"/>
                  <p:cNvSpPr/>
                  <p:nvPr/>
                </p:nvSpPr>
                <p:spPr>
                  <a:xfrm>
                    <a:off x="3605907" y="1721708"/>
                    <a:ext cx="45719" cy="3641124"/>
                  </a:xfrm>
                  <a:prstGeom prst="rect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2" name="Rechteck 21"/>
                <p:cNvSpPr/>
                <p:nvPr/>
              </p:nvSpPr>
              <p:spPr>
                <a:xfrm>
                  <a:off x="5236911" y="5409994"/>
                  <a:ext cx="523102" cy="45719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pic>
        <p:nvPicPr>
          <p:cNvPr id="29" name="Google Shape;57;p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797606" y="3607927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4" name="Gruppieren 3"/>
          <p:cNvGrpSpPr/>
          <p:nvPr/>
        </p:nvGrpSpPr>
        <p:grpSpPr>
          <a:xfrm>
            <a:off x="3814815" y="1228357"/>
            <a:ext cx="607925" cy="1984844"/>
            <a:chOff x="3814815" y="1228357"/>
            <a:chExt cx="607925" cy="1984844"/>
          </a:xfrm>
        </p:grpSpPr>
        <p:sp>
          <p:nvSpPr>
            <p:cNvPr id="3" name="Explosion 2 2"/>
            <p:cNvSpPr/>
            <p:nvPr/>
          </p:nvSpPr>
          <p:spPr>
            <a:xfrm rot="20446617">
              <a:off x="3869092" y="2966920"/>
              <a:ext cx="168187" cy="227583"/>
            </a:xfrm>
            <a:prstGeom prst="irregularSeal2">
              <a:avLst/>
            </a:prstGeom>
            <a:solidFill>
              <a:srgbClr val="FFC000"/>
            </a:solidFill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0" name="Explosion 2 49"/>
            <p:cNvSpPr/>
            <p:nvPr/>
          </p:nvSpPr>
          <p:spPr>
            <a:xfrm rot="20446617">
              <a:off x="4160134" y="2985618"/>
              <a:ext cx="168187" cy="227583"/>
            </a:xfrm>
            <a:prstGeom prst="irregularSeal2">
              <a:avLst/>
            </a:prstGeom>
            <a:solidFill>
              <a:srgbClr val="FFC000"/>
            </a:solidFill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2" name="Gruppieren 1"/>
            <p:cNvGrpSpPr/>
            <p:nvPr/>
          </p:nvGrpSpPr>
          <p:grpSpPr>
            <a:xfrm>
              <a:off x="3814815" y="1228357"/>
              <a:ext cx="607925" cy="1781732"/>
              <a:chOff x="3814815" y="1228357"/>
              <a:chExt cx="607925" cy="1781732"/>
            </a:xfrm>
          </p:grpSpPr>
          <p:sp>
            <p:nvSpPr>
              <p:cNvPr id="42" name="Rechteck 41"/>
              <p:cNvSpPr/>
              <p:nvPr/>
            </p:nvSpPr>
            <p:spPr>
              <a:xfrm>
                <a:off x="3967783" y="1835695"/>
                <a:ext cx="258780" cy="858797"/>
              </a:xfrm>
              <a:prstGeom prst="rect">
                <a:avLst/>
              </a:prstGeom>
              <a:gradFill flip="none" rotWithShape="1">
                <a:gsLst>
                  <a:gs pos="34000">
                    <a:schemeClr val="accent5">
                      <a:lumMod val="89000"/>
                    </a:schemeClr>
                  </a:gs>
                  <a:gs pos="100000">
                    <a:schemeClr val="tx2"/>
                  </a:gs>
                  <a:gs pos="100000">
                    <a:schemeClr val="accent5">
                      <a:lumMod val="75000"/>
                    </a:schemeClr>
                  </a:gs>
                  <a:gs pos="82000">
                    <a:schemeClr val="accent5">
                      <a:lumMod val="70000"/>
                    </a:schemeClr>
                  </a:gs>
                </a:gsLst>
                <a:lin ang="0" scaled="0"/>
                <a:tileRect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de-DE" sz="1200" dirty="0" smtClean="0">
                    <a:solidFill>
                      <a:srgbClr val="FFFF00"/>
                    </a:solidFill>
                  </a:rPr>
                  <a:t>INT</a:t>
                </a:r>
                <a:endParaRPr lang="de-DE" sz="1200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43" name="Gleichschenkliges Dreieck 42"/>
              <p:cNvSpPr/>
              <p:nvPr/>
            </p:nvSpPr>
            <p:spPr>
              <a:xfrm>
                <a:off x="3967782" y="1465078"/>
                <a:ext cx="258779" cy="370617"/>
              </a:xfrm>
              <a:prstGeom prst="triangle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1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5" name="Freihandform 44"/>
              <p:cNvSpPr/>
              <p:nvPr/>
            </p:nvSpPr>
            <p:spPr>
              <a:xfrm>
                <a:off x="3814815" y="2691912"/>
                <a:ext cx="607925" cy="211015"/>
              </a:xfrm>
              <a:custGeom>
                <a:avLst/>
                <a:gdLst>
                  <a:gd name="connsiteX0" fmla="*/ 145701 w 607925"/>
                  <a:gd name="connsiteY0" fmla="*/ 5024 h 211015"/>
                  <a:gd name="connsiteX1" fmla="*/ 0 w 607925"/>
                  <a:gd name="connsiteY1" fmla="*/ 211015 h 211015"/>
                  <a:gd name="connsiteX2" fmla="*/ 607925 w 607925"/>
                  <a:gd name="connsiteY2" fmla="*/ 211015 h 211015"/>
                  <a:gd name="connsiteX3" fmla="*/ 417006 w 607925"/>
                  <a:gd name="connsiteY3" fmla="*/ 0 h 211015"/>
                  <a:gd name="connsiteX4" fmla="*/ 145701 w 607925"/>
                  <a:gd name="connsiteY4" fmla="*/ 5024 h 211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7925" h="211015">
                    <a:moveTo>
                      <a:pt x="145701" y="5024"/>
                    </a:moveTo>
                    <a:lnTo>
                      <a:pt x="0" y="211015"/>
                    </a:lnTo>
                    <a:lnTo>
                      <a:pt x="607925" y="211015"/>
                    </a:lnTo>
                    <a:lnTo>
                      <a:pt x="417006" y="0"/>
                    </a:lnTo>
                    <a:lnTo>
                      <a:pt x="145701" y="5024"/>
                    </a:lnTo>
                    <a:close/>
                  </a:path>
                </a:pathLst>
              </a:custGeom>
              <a:gradFill>
                <a:gsLst>
                  <a:gs pos="34000">
                    <a:schemeClr val="accent2"/>
                  </a:gs>
                  <a:gs pos="100000">
                    <a:schemeClr val="tx2"/>
                  </a:gs>
                  <a:gs pos="100000">
                    <a:schemeClr val="accent2">
                      <a:lumMod val="50000"/>
                    </a:schemeClr>
                  </a:gs>
                  <a:gs pos="82000">
                    <a:schemeClr val="accent2">
                      <a:lumMod val="50000"/>
                    </a:schemeClr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6" name="Trapezoid 45"/>
              <p:cNvSpPr/>
              <p:nvPr/>
            </p:nvSpPr>
            <p:spPr>
              <a:xfrm>
                <a:off x="3866451" y="2901156"/>
                <a:ext cx="159379" cy="108933"/>
              </a:xfrm>
              <a:prstGeom prst="trapezoid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7" name="Trapezoid 46"/>
              <p:cNvSpPr/>
              <p:nvPr/>
            </p:nvSpPr>
            <p:spPr>
              <a:xfrm>
                <a:off x="4163438" y="2901156"/>
                <a:ext cx="159379" cy="108933"/>
              </a:xfrm>
              <a:prstGeom prst="trapezoid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4" name="Rechteck 43"/>
              <p:cNvSpPr/>
              <p:nvPr/>
            </p:nvSpPr>
            <p:spPr>
              <a:xfrm>
                <a:off x="4074311" y="1228357"/>
                <a:ext cx="45719" cy="281353"/>
              </a:xfrm>
              <a:prstGeom prst="rect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9" name="Textfeld 48"/>
          <p:cNvSpPr txBox="1"/>
          <p:nvPr/>
        </p:nvSpPr>
        <p:spPr>
          <a:xfrm>
            <a:off x="3806036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1" name="Explosion 2 50"/>
          <p:cNvSpPr/>
          <p:nvPr/>
        </p:nvSpPr>
        <p:spPr>
          <a:xfrm>
            <a:off x="4886972" y="778527"/>
            <a:ext cx="3508744" cy="2166003"/>
          </a:xfrm>
          <a:prstGeom prst="irregularSeal2">
            <a:avLst/>
          </a:prstGeom>
          <a:solidFill>
            <a:srgbClr val="FFC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>
                <a:solidFill>
                  <a:srgbClr val="FF0000"/>
                </a:solidFill>
              </a:rPr>
              <a:t>Interrupt</a:t>
            </a:r>
            <a:endParaRPr lang="de-DE" sz="2800" dirty="0">
              <a:solidFill>
                <a:srgbClr val="FF0000"/>
              </a:solidFill>
            </a:endParaRPr>
          </a:p>
        </p:txBody>
      </p:sp>
      <p:sp>
        <p:nvSpPr>
          <p:cNvPr id="52" name="Textfeld 51"/>
          <p:cNvSpPr txBox="1"/>
          <p:nvPr/>
        </p:nvSpPr>
        <p:spPr>
          <a:xfrm>
            <a:off x="8913293" y="1228357"/>
            <a:ext cx="2793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Interruptfrequenz</a:t>
            </a:r>
            <a:endParaRPr lang="de-DE" sz="2400" dirty="0" smtClean="0"/>
          </a:p>
          <a:p>
            <a:r>
              <a:rPr lang="de-DE" sz="2400" dirty="0" smtClean="0"/>
              <a:t>F=1/T = 1/6ms = 166,7Hz</a:t>
            </a:r>
          </a:p>
        </p:txBody>
      </p:sp>
      <p:pic>
        <p:nvPicPr>
          <p:cNvPr id="6" name="Audio 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949376"/>
      </p:ext>
    </p:extLst>
  </p:cSld>
  <p:clrMapOvr>
    <a:masterClrMapping/>
  </p:clrMapOvr>
  <p:transition spd="slow" advClick="0" advTm="945">
    <p:sndAc>
      <p:stSnd>
        <p:snd r:embed="rId4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-1.48148E-6 L -0.04844 -0.09306 L -0.12435 -0.14722 L -0.19687 -0.11111 L -0.26406 -0.03611 L -0.28828 0.01944 L -0.28906 0.21944 " pathEditMode="relative" ptsTypes="AAAAA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8" name="Gruppieren 27"/>
          <p:cNvGrpSpPr/>
          <p:nvPr/>
        </p:nvGrpSpPr>
        <p:grpSpPr>
          <a:xfrm>
            <a:off x="3695186" y="2197958"/>
            <a:ext cx="836140" cy="3781168"/>
            <a:chOff x="5080392" y="1721708"/>
            <a:chExt cx="836140" cy="3781168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5080392" y="3978876"/>
              <a:ext cx="836140" cy="163171"/>
              <a:chOff x="5080392" y="3978876"/>
              <a:chExt cx="836140" cy="163171"/>
            </a:xfrm>
          </p:grpSpPr>
          <p:sp>
            <p:nvSpPr>
              <p:cNvPr id="19" name="Gleichschenkliges Dreieck 18"/>
              <p:cNvSpPr/>
              <p:nvPr/>
            </p:nvSpPr>
            <p:spPr>
              <a:xfrm rot="10800000">
                <a:off x="5183776" y="4031039"/>
                <a:ext cx="135764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Gleichschenkliges Dreieck 19"/>
              <p:cNvSpPr/>
              <p:nvPr/>
            </p:nvSpPr>
            <p:spPr>
              <a:xfrm rot="10800000" flipH="1">
                <a:off x="5679650" y="4031040"/>
                <a:ext cx="138028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5080392" y="3978876"/>
                <a:ext cx="836140" cy="45719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5080392" y="1721708"/>
              <a:ext cx="836140" cy="3781168"/>
              <a:chOff x="5080392" y="1721708"/>
              <a:chExt cx="836140" cy="3781168"/>
            </a:xfrm>
          </p:grpSpPr>
          <p:grpSp>
            <p:nvGrpSpPr>
              <p:cNvPr id="15" name="Gruppieren 14"/>
              <p:cNvGrpSpPr/>
              <p:nvPr/>
            </p:nvGrpSpPr>
            <p:grpSpPr>
              <a:xfrm>
                <a:off x="5080392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3" name="Ellipse 12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Rechteck 13"/>
                <p:cNvSpPr/>
                <p:nvPr/>
              </p:nvSpPr>
              <p:spPr>
                <a:xfrm>
                  <a:off x="3608173" y="1721708"/>
                  <a:ext cx="45719" cy="364112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" name="Gruppieren 24"/>
              <p:cNvGrpSpPr/>
              <p:nvPr/>
            </p:nvGrpSpPr>
            <p:grpSpPr>
              <a:xfrm>
                <a:off x="5236911" y="1721708"/>
                <a:ext cx="679621" cy="3781168"/>
                <a:chOff x="5236911" y="1721708"/>
                <a:chExt cx="679621" cy="3781168"/>
              </a:xfrm>
            </p:grpSpPr>
            <p:grpSp>
              <p:nvGrpSpPr>
                <p:cNvPr id="16" name="Gruppieren 15"/>
                <p:cNvGrpSpPr/>
                <p:nvPr/>
              </p:nvGrpSpPr>
              <p:grpSpPr>
                <a:xfrm>
                  <a:off x="5760013" y="1721708"/>
                  <a:ext cx="156519" cy="3781168"/>
                  <a:chOff x="3550508" y="1721708"/>
                  <a:chExt cx="156519" cy="3781168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7" name="Ellipse 16"/>
                  <p:cNvSpPr/>
                  <p:nvPr/>
                </p:nvSpPr>
                <p:spPr>
                  <a:xfrm>
                    <a:off x="3550508" y="5362832"/>
                    <a:ext cx="156519" cy="140044"/>
                  </a:xfrm>
                  <a:prstGeom prst="ellips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" name="Rechteck 17"/>
                  <p:cNvSpPr/>
                  <p:nvPr/>
                </p:nvSpPr>
                <p:spPr>
                  <a:xfrm>
                    <a:off x="3605907" y="1721708"/>
                    <a:ext cx="45719" cy="3641124"/>
                  </a:xfrm>
                  <a:prstGeom prst="rect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2" name="Rechteck 21"/>
                <p:cNvSpPr/>
                <p:nvPr/>
              </p:nvSpPr>
              <p:spPr>
                <a:xfrm>
                  <a:off x="5236911" y="5409994"/>
                  <a:ext cx="523102" cy="45719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14729" y="5101209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sp>
        <p:nvSpPr>
          <p:cNvPr id="42" name="Rechteck 41"/>
          <p:cNvSpPr/>
          <p:nvPr/>
        </p:nvSpPr>
        <p:spPr>
          <a:xfrm>
            <a:off x="3967783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3967782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3814815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386645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4163438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4074311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3806036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Interruptfrequenz</a:t>
            </a:r>
            <a:endParaRPr lang="de-DE" sz="2400" dirty="0" smtClean="0"/>
          </a:p>
          <a:p>
            <a:r>
              <a:rPr lang="de-DE" sz="2400" dirty="0" smtClean="0"/>
              <a:t>F=1/T = 1/6ms = 166,7Hz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133552"/>
      </p:ext>
    </p:extLst>
  </p:cSld>
  <p:clrMapOvr>
    <a:masterClrMapping/>
  </p:clrMapOvr>
  <p:transition spd="slow" advClick="0" advTm="78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11111E-6 L 0.05703 -0.04028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2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8" name="Gruppieren 27"/>
          <p:cNvGrpSpPr/>
          <p:nvPr/>
        </p:nvGrpSpPr>
        <p:grpSpPr>
          <a:xfrm>
            <a:off x="3695186" y="2197958"/>
            <a:ext cx="836140" cy="3781168"/>
            <a:chOff x="5080392" y="1721708"/>
            <a:chExt cx="836140" cy="3781168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5080392" y="3978876"/>
              <a:ext cx="836140" cy="163171"/>
              <a:chOff x="5080392" y="3978876"/>
              <a:chExt cx="836140" cy="163171"/>
            </a:xfrm>
          </p:grpSpPr>
          <p:sp>
            <p:nvSpPr>
              <p:cNvPr id="19" name="Gleichschenkliges Dreieck 18"/>
              <p:cNvSpPr/>
              <p:nvPr/>
            </p:nvSpPr>
            <p:spPr>
              <a:xfrm rot="10800000">
                <a:off x="5183776" y="4031039"/>
                <a:ext cx="135764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Gleichschenkliges Dreieck 19"/>
              <p:cNvSpPr/>
              <p:nvPr/>
            </p:nvSpPr>
            <p:spPr>
              <a:xfrm rot="10800000" flipH="1">
                <a:off x="5679650" y="4031040"/>
                <a:ext cx="138028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5080392" y="3978876"/>
                <a:ext cx="836140" cy="45719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5080392" y="1721708"/>
              <a:ext cx="836140" cy="3781168"/>
              <a:chOff x="5080392" y="1721708"/>
              <a:chExt cx="836140" cy="3781168"/>
            </a:xfrm>
          </p:grpSpPr>
          <p:grpSp>
            <p:nvGrpSpPr>
              <p:cNvPr id="15" name="Gruppieren 14"/>
              <p:cNvGrpSpPr/>
              <p:nvPr/>
            </p:nvGrpSpPr>
            <p:grpSpPr>
              <a:xfrm>
                <a:off x="5080392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3" name="Ellipse 12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Rechteck 13"/>
                <p:cNvSpPr/>
                <p:nvPr/>
              </p:nvSpPr>
              <p:spPr>
                <a:xfrm>
                  <a:off x="3608173" y="1721708"/>
                  <a:ext cx="45719" cy="364112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" name="Gruppieren 24"/>
              <p:cNvGrpSpPr/>
              <p:nvPr/>
            </p:nvGrpSpPr>
            <p:grpSpPr>
              <a:xfrm>
                <a:off x="5236911" y="1721708"/>
                <a:ext cx="679621" cy="3781168"/>
                <a:chOff x="5236911" y="1721708"/>
                <a:chExt cx="679621" cy="3781168"/>
              </a:xfrm>
            </p:grpSpPr>
            <p:grpSp>
              <p:nvGrpSpPr>
                <p:cNvPr id="16" name="Gruppieren 15"/>
                <p:cNvGrpSpPr/>
                <p:nvPr/>
              </p:nvGrpSpPr>
              <p:grpSpPr>
                <a:xfrm>
                  <a:off x="5760013" y="1721708"/>
                  <a:ext cx="156519" cy="3781168"/>
                  <a:chOff x="3550508" y="1721708"/>
                  <a:chExt cx="156519" cy="3781168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7" name="Ellipse 16"/>
                  <p:cNvSpPr/>
                  <p:nvPr/>
                </p:nvSpPr>
                <p:spPr>
                  <a:xfrm>
                    <a:off x="3550508" y="5362832"/>
                    <a:ext cx="156519" cy="140044"/>
                  </a:xfrm>
                  <a:prstGeom prst="ellips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" name="Rechteck 17"/>
                  <p:cNvSpPr/>
                  <p:nvPr/>
                </p:nvSpPr>
                <p:spPr>
                  <a:xfrm>
                    <a:off x="3605907" y="1721708"/>
                    <a:ext cx="45719" cy="3641124"/>
                  </a:xfrm>
                  <a:prstGeom prst="rect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2" name="Rechteck 21"/>
                <p:cNvSpPr/>
                <p:nvPr/>
              </p:nvSpPr>
              <p:spPr>
                <a:xfrm>
                  <a:off x="5236911" y="5409994"/>
                  <a:ext cx="523102" cy="45719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87941" y="4841354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sp>
        <p:nvSpPr>
          <p:cNvPr id="42" name="Rechteck 41"/>
          <p:cNvSpPr/>
          <p:nvPr/>
        </p:nvSpPr>
        <p:spPr>
          <a:xfrm>
            <a:off x="3967783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3967782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3814815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386645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4163438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4074311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3806036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Interruptfrequenz</a:t>
            </a:r>
            <a:endParaRPr lang="de-DE" sz="2400" dirty="0" smtClean="0"/>
          </a:p>
          <a:p>
            <a:r>
              <a:rPr lang="de-DE" sz="2400" dirty="0" smtClean="0"/>
              <a:t>F=1/T = 1/6ms = 166,7Hz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759020"/>
      </p:ext>
    </p:extLst>
  </p:cSld>
  <p:clrMapOvr>
    <a:masterClrMapping/>
  </p:clrMapOvr>
  <p:transition spd="slow" advClick="0" advTm="132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2.59259E-6 L 0.0582 -0.04607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04" y="-23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8" name="Gruppieren 27"/>
          <p:cNvGrpSpPr/>
          <p:nvPr/>
        </p:nvGrpSpPr>
        <p:grpSpPr>
          <a:xfrm>
            <a:off x="3695186" y="2197958"/>
            <a:ext cx="836140" cy="3781168"/>
            <a:chOff x="5080392" y="1721708"/>
            <a:chExt cx="836140" cy="3781168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5080392" y="3978876"/>
              <a:ext cx="836140" cy="163171"/>
              <a:chOff x="5080392" y="3978876"/>
              <a:chExt cx="836140" cy="163171"/>
            </a:xfrm>
          </p:grpSpPr>
          <p:sp>
            <p:nvSpPr>
              <p:cNvPr id="19" name="Gleichschenkliges Dreieck 18"/>
              <p:cNvSpPr/>
              <p:nvPr/>
            </p:nvSpPr>
            <p:spPr>
              <a:xfrm rot="10800000">
                <a:off x="5183776" y="4031039"/>
                <a:ext cx="135764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Gleichschenkliges Dreieck 19"/>
              <p:cNvSpPr/>
              <p:nvPr/>
            </p:nvSpPr>
            <p:spPr>
              <a:xfrm rot="10800000" flipH="1">
                <a:off x="5679650" y="4031040"/>
                <a:ext cx="138028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5080392" y="3978876"/>
                <a:ext cx="836140" cy="45719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5080392" y="1721708"/>
              <a:ext cx="836140" cy="3781168"/>
              <a:chOff x="5080392" y="1721708"/>
              <a:chExt cx="836140" cy="3781168"/>
            </a:xfrm>
          </p:grpSpPr>
          <p:grpSp>
            <p:nvGrpSpPr>
              <p:cNvPr id="15" name="Gruppieren 14"/>
              <p:cNvGrpSpPr/>
              <p:nvPr/>
            </p:nvGrpSpPr>
            <p:grpSpPr>
              <a:xfrm>
                <a:off x="5080392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3" name="Ellipse 12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Rechteck 13"/>
                <p:cNvSpPr/>
                <p:nvPr/>
              </p:nvSpPr>
              <p:spPr>
                <a:xfrm>
                  <a:off x="3608173" y="1721708"/>
                  <a:ext cx="45719" cy="364112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" name="Gruppieren 24"/>
              <p:cNvGrpSpPr/>
              <p:nvPr/>
            </p:nvGrpSpPr>
            <p:grpSpPr>
              <a:xfrm>
                <a:off x="5236911" y="1721708"/>
                <a:ext cx="679621" cy="3781168"/>
                <a:chOff x="5236911" y="1721708"/>
                <a:chExt cx="679621" cy="3781168"/>
              </a:xfrm>
            </p:grpSpPr>
            <p:grpSp>
              <p:nvGrpSpPr>
                <p:cNvPr id="16" name="Gruppieren 15"/>
                <p:cNvGrpSpPr/>
                <p:nvPr/>
              </p:nvGrpSpPr>
              <p:grpSpPr>
                <a:xfrm>
                  <a:off x="5760013" y="1721708"/>
                  <a:ext cx="156519" cy="3781168"/>
                  <a:chOff x="3550508" y="1721708"/>
                  <a:chExt cx="156519" cy="3781168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7" name="Ellipse 16"/>
                  <p:cNvSpPr/>
                  <p:nvPr/>
                </p:nvSpPr>
                <p:spPr>
                  <a:xfrm>
                    <a:off x="3550508" y="5362832"/>
                    <a:ext cx="156519" cy="140044"/>
                  </a:xfrm>
                  <a:prstGeom prst="ellips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" name="Rechteck 17"/>
                  <p:cNvSpPr/>
                  <p:nvPr/>
                </p:nvSpPr>
                <p:spPr>
                  <a:xfrm>
                    <a:off x="3605907" y="1721708"/>
                    <a:ext cx="45719" cy="3641124"/>
                  </a:xfrm>
                  <a:prstGeom prst="rect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2" name="Rechteck 21"/>
                <p:cNvSpPr/>
                <p:nvPr/>
              </p:nvSpPr>
              <p:spPr>
                <a:xfrm>
                  <a:off x="5236911" y="5409994"/>
                  <a:ext cx="523102" cy="45719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685743" y="4526155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sp>
        <p:nvSpPr>
          <p:cNvPr id="42" name="Rechteck 41"/>
          <p:cNvSpPr/>
          <p:nvPr/>
        </p:nvSpPr>
        <p:spPr>
          <a:xfrm>
            <a:off x="3967783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3967782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3814815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386645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4163438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4074311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3806036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Interruptfrequenz</a:t>
            </a:r>
            <a:endParaRPr lang="de-DE" sz="2400" dirty="0" smtClean="0"/>
          </a:p>
          <a:p>
            <a:r>
              <a:rPr lang="de-DE" sz="2400" dirty="0" smtClean="0"/>
              <a:t>F=1/T = 1/6ms = 166,7Hz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80898"/>
      </p:ext>
    </p:extLst>
  </p:cSld>
  <p:clrMapOvr>
    <a:masterClrMapping/>
  </p:clrMapOvr>
  <p:transition spd="slow" advClick="0" advTm="145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59259E-6 L 0.05664 -0.04375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26" y="-2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8" name="Gruppieren 27"/>
          <p:cNvGrpSpPr/>
          <p:nvPr/>
        </p:nvGrpSpPr>
        <p:grpSpPr>
          <a:xfrm>
            <a:off x="3695186" y="2197958"/>
            <a:ext cx="836140" cy="3781168"/>
            <a:chOff x="5080392" y="1721708"/>
            <a:chExt cx="836140" cy="3781168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5080392" y="3978876"/>
              <a:ext cx="836140" cy="163171"/>
              <a:chOff x="5080392" y="3978876"/>
              <a:chExt cx="836140" cy="163171"/>
            </a:xfrm>
          </p:grpSpPr>
          <p:sp>
            <p:nvSpPr>
              <p:cNvPr id="19" name="Gleichschenkliges Dreieck 18"/>
              <p:cNvSpPr/>
              <p:nvPr/>
            </p:nvSpPr>
            <p:spPr>
              <a:xfrm rot="10800000">
                <a:off x="5183776" y="4031039"/>
                <a:ext cx="135764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Gleichschenkliges Dreieck 19"/>
              <p:cNvSpPr/>
              <p:nvPr/>
            </p:nvSpPr>
            <p:spPr>
              <a:xfrm rot="10800000" flipH="1">
                <a:off x="5679650" y="4031040"/>
                <a:ext cx="138028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5080392" y="3978876"/>
                <a:ext cx="836140" cy="45719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5080392" y="1721708"/>
              <a:ext cx="836140" cy="3781168"/>
              <a:chOff x="5080392" y="1721708"/>
              <a:chExt cx="836140" cy="3781168"/>
            </a:xfrm>
          </p:grpSpPr>
          <p:grpSp>
            <p:nvGrpSpPr>
              <p:cNvPr id="15" name="Gruppieren 14"/>
              <p:cNvGrpSpPr/>
              <p:nvPr/>
            </p:nvGrpSpPr>
            <p:grpSpPr>
              <a:xfrm>
                <a:off x="5080392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3" name="Ellipse 12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Rechteck 13"/>
                <p:cNvSpPr/>
                <p:nvPr/>
              </p:nvSpPr>
              <p:spPr>
                <a:xfrm>
                  <a:off x="3608173" y="1721708"/>
                  <a:ext cx="45719" cy="364112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" name="Gruppieren 24"/>
              <p:cNvGrpSpPr/>
              <p:nvPr/>
            </p:nvGrpSpPr>
            <p:grpSpPr>
              <a:xfrm>
                <a:off x="5236911" y="1721708"/>
                <a:ext cx="679621" cy="3781168"/>
                <a:chOff x="5236911" y="1721708"/>
                <a:chExt cx="679621" cy="3781168"/>
              </a:xfrm>
            </p:grpSpPr>
            <p:grpSp>
              <p:nvGrpSpPr>
                <p:cNvPr id="16" name="Gruppieren 15"/>
                <p:cNvGrpSpPr/>
                <p:nvPr/>
              </p:nvGrpSpPr>
              <p:grpSpPr>
                <a:xfrm>
                  <a:off x="5760013" y="1721708"/>
                  <a:ext cx="156519" cy="3781168"/>
                  <a:chOff x="3550508" y="1721708"/>
                  <a:chExt cx="156519" cy="3781168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7" name="Ellipse 16"/>
                  <p:cNvSpPr/>
                  <p:nvPr/>
                </p:nvSpPr>
                <p:spPr>
                  <a:xfrm>
                    <a:off x="3550508" y="5362832"/>
                    <a:ext cx="156519" cy="140044"/>
                  </a:xfrm>
                  <a:prstGeom prst="ellips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" name="Rechteck 17"/>
                  <p:cNvSpPr/>
                  <p:nvPr/>
                </p:nvSpPr>
                <p:spPr>
                  <a:xfrm>
                    <a:off x="3605907" y="1721708"/>
                    <a:ext cx="45719" cy="3641124"/>
                  </a:xfrm>
                  <a:prstGeom prst="rect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2" name="Rechteck 21"/>
                <p:cNvSpPr/>
                <p:nvPr/>
              </p:nvSpPr>
              <p:spPr>
                <a:xfrm>
                  <a:off x="5236911" y="5409994"/>
                  <a:ext cx="523102" cy="45719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413076" y="4219178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sp>
        <p:nvSpPr>
          <p:cNvPr id="42" name="Rechteck 41"/>
          <p:cNvSpPr/>
          <p:nvPr/>
        </p:nvSpPr>
        <p:spPr>
          <a:xfrm>
            <a:off x="3967783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3967782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3814815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386645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4163438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4074311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3806036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Interruptfrequenz</a:t>
            </a:r>
            <a:endParaRPr lang="de-DE" sz="2400" dirty="0" smtClean="0"/>
          </a:p>
          <a:p>
            <a:r>
              <a:rPr lang="de-DE" sz="2400" dirty="0" smtClean="0"/>
              <a:t>F=1/T = 1/6ms = 166,7Hz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140210"/>
      </p:ext>
    </p:extLst>
  </p:cSld>
  <p:clrMapOvr>
    <a:masterClrMapping/>
  </p:clrMapOvr>
  <p:transition spd="slow" advClick="0" advTm="55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3.33333E-6 L 0.05664 -0.04375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26" y="-2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8" name="Gruppieren 27"/>
          <p:cNvGrpSpPr/>
          <p:nvPr/>
        </p:nvGrpSpPr>
        <p:grpSpPr>
          <a:xfrm>
            <a:off x="3695186" y="2197958"/>
            <a:ext cx="836140" cy="3781168"/>
            <a:chOff x="5080392" y="1721708"/>
            <a:chExt cx="836140" cy="3781168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5080392" y="3978876"/>
              <a:ext cx="836140" cy="163171"/>
              <a:chOff x="5080392" y="3978876"/>
              <a:chExt cx="836140" cy="163171"/>
            </a:xfrm>
          </p:grpSpPr>
          <p:sp>
            <p:nvSpPr>
              <p:cNvPr id="19" name="Gleichschenkliges Dreieck 18"/>
              <p:cNvSpPr/>
              <p:nvPr/>
            </p:nvSpPr>
            <p:spPr>
              <a:xfrm rot="10800000">
                <a:off x="5183776" y="4031039"/>
                <a:ext cx="135764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Gleichschenkliges Dreieck 19"/>
              <p:cNvSpPr/>
              <p:nvPr/>
            </p:nvSpPr>
            <p:spPr>
              <a:xfrm rot="10800000" flipH="1">
                <a:off x="5679650" y="4031040"/>
                <a:ext cx="138028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5080392" y="3978876"/>
                <a:ext cx="836140" cy="45719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5080392" y="1721708"/>
              <a:ext cx="836140" cy="3781168"/>
              <a:chOff x="5080392" y="1721708"/>
              <a:chExt cx="836140" cy="3781168"/>
            </a:xfrm>
          </p:grpSpPr>
          <p:grpSp>
            <p:nvGrpSpPr>
              <p:cNvPr id="15" name="Gruppieren 14"/>
              <p:cNvGrpSpPr/>
              <p:nvPr/>
            </p:nvGrpSpPr>
            <p:grpSpPr>
              <a:xfrm>
                <a:off x="5080392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3" name="Ellipse 12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Rechteck 13"/>
                <p:cNvSpPr/>
                <p:nvPr/>
              </p:nvSpPr>
              <p:spPr>
                <a:xfrm>
                  <a:off x="3608173" y="1721708"/>
                  <a:ext cx="45719" cy="364112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" name="Gruppieren 24"/>
              <p:cNvGrpSpPr/>
              <p:nvPr/>
            </p:nvGrpSpPr>
            <p:grpSpPr>
              <a:xfrm>
                <a:off x="5236911" y="1721708"/>
                <a:ext cx="679621" cy="3781168"/>
                <a:chOff x="5236911" y="1721708"/>
                <a:chExt cx="679621" cy="3781168"/>
              </a:xfrm>
            </p:grpSpPr>
            <p:grpSp>
              <p:nvGrpSpPr>
                <p:cNvPr id="16" name="Gruppieren 15"/>
                <p:cNvGrpSpPr/>
                <p:nvPr/>
              </p:nvGrpSpPr>
              <p:grpSpPr>
                <a:xfrm>
                  <a:off x="5760013" y="1721708"/>
                  <a:ext cx="156519" cy="3781168"/>
                  <a:chOff x="3550508" y="1721708"/>
                  <a:chExt cx="156519" cy="3781168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7" name="Ellipse 16"/>
                  <p:cNvSpPr/>
                  <p:nvPr/>
                </p:nvSpPr>
                <p:spPr>
                  <a:xfrm>
                    <a:off x="3550508" y="5362832"/>
                    <a:ext cx="156519" cy="140044"/>
                  </a:xfrm>
                  <a:prstGeom prst="ellips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" name="Rechteck 17"/>
                  <p:cNvSpPr/>
                  <p:nvPr/>
                </p:nvSpPr>
                <p:spPr>
                  <a:xfrm>
                    <a:off x="3605907" y="1721708"/>
                    <a:ext cx="45719" cy="3641124"/>
                  </a:xfrm>
                  <a:prstGeom prst="rect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2" name="Rechteck 21"/>
                <p:cNvSpPr/>
                <p:nvPr/>
              </p:nvSpPr>
              <p:spPr>
                <a:xfrm>
                  <a:off x="5236911" y="5409994"/>
                  <a:ext cx="523102" cy="45719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078910" y="3923124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sp>
        <p:nvSpPr>
          <p:cNvPr id="42" name="Rechteck 41"/>
          <p:cNvSpPr/>
          <p:nvPr/>
        </p:nvSpPr>
        <p:spPr>
          <a:xfrm>
            <a:off x="3967783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3967782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3814815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386645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4163438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4074311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3806036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Interruptfrequenz</a:t>
            </a:r>
            <a:endParaRPr lang="de-DE" sz="2400" dirty="0" smtClean="0"/>
          </a:p>
          <a:p>
            <a:r>
              <a:rPr lang="de-DE" sz="2400" dirty="0" smtClean="0"/>
              <a:t>F=1/T = 1/6ms = 166,7Hz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991322"/>
      </p:ext>
    </p:extLst>
  </p:cSld>
  <p:clrMapOvr>
    <a:masterClrMapping/>
  </p:clrMapOvr>
  <p:transition spd="slow" advClick="0" advTm="90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86 -0.04236 L 0.05665 -0.04375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00" y="-6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8" name="Gruppieren 27"/>
          <p:cNvGrpSpPr/>
          <p:nvPr/>
        </p:nvGrpSpPr>
        <p:grpSpPr>
          <a:xfrm>
            <a:off x="3695186" y="2197958"/>
            <a:ext cx="836140" cy="3781168"/>
            <a:chOff x="5080392" y="1721708"/>
            <a:chExt cx="836140" cy="3781168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5080392" y="3978876"/>
              <a:ext cx="836140" cy="163171"/>
              <a:chOff x="5080392" y="3978876"/>
              <a:chExt cx="836140" cy="163171"/>
            </a:xfrm>
          </p:grpSpPr>
          <p:sp>
            <p:nvSpPr>
              <p:cNvPr id="19" name="Gleichschenkliges Dreieck 18"/>
              <p:cNvSpPr/>
              <p:nvPr/>
            </p:nvSpPr>
            <p:spPr>
              <a:xfrm rot="10800000">
                <a:off x="5183776" y="4031039"/>
                <a:ext cx="135764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Gleichschenkliges Dreieck 19"/>
              <p:cNvSpPr/>
              <p:nvPr/>
            </p:nvSpPr>
            <p:spPr>
              <a:xfrm rot="10800000" flipH="1">
                <a:off x="5679650" y="4031040"/>
                <a:ext cx="138028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5080392" y="3978876"/>
                <a:ext cx="836140" cy="45719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5080392" y="1721708"/>
              <a:ext cx="836140" cy="3781168"/>
              <a:chOff x="5080392" y="1721708"/>
              <a:chExt cx="836140" cy="3781168"/>
            </a:xfrm>
          </p:grpSpPr>
          <p:grpSp>
            <p:nvGrpSpPr>
              <p:cNvPr id="15" name="Gruppieren 14"/>
              <p:cNvGrpSpPr/>
              <p:nvPr/>
            </p:nvGrpSpPr>
            <p:grpSpPr>
              <a:xfrm>
                <a:off x="5080392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3" name="Ellipse 12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Rechteck 13"/>
                <p:cNvSpPr/>
                <p:nvPr/>
              </p:nvSpPr>
              <p:spPr>
                <a:xfrm>
                  <a:off x="3608173" y="1721708"/>
                  <a:ext cx="45719" cy="364112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" name="Gruppieren 24"/>
              <p:cNvGrpSpPr/>
              <p:nvPr/>
            </p:nvGrpSpPr>
            <p:grpSpPr>
              <a:xfrm>
                <a:off x="5236911" y="1721708"/>
                <a:ext cx="679621" cy="3781168"/>
                <a:chOff x="5236911" y="1721708"/>
                <a:chExt cx="679621" cy="3781168"/>
              </a:xfrm>
            </p:grpSpPr>
            <p:grpSp>
              <p:nvGrpSpPr>
                <p:cNvPr id="16" name="Gruppieren 15"/>
                <p:cNvGrpSpPr/>
                <p:nvPr/>
              </p:nvGrpSpPr>
              <p:grpSpPr>
                <a:xfrm>
                  <a:off x="5760013" y="1721708"/>
                  <a:ext cx="156519" cy="3781168"/>
                  <a:chOff x="3550508" y="1721708"/>
                  <a:chExt cx="156519" cy="3781168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7" name="Ellipse 16"/>
                  <p:cNvSpPr/>
                  <p:nvPr/>
                </p:nvSpPr>
                <p:spPr>
                  <a:xfrm>
                    <a:off x="3550508" y="5362832"/>
                    <a:ext cx="156519" cy="140044"/>
                  </a:xfrm>
                  <a:prstGeom prst="ellips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" name="Rechteck 17"/>
                  <p:cNvSpPr/>
                  <p:nvPr/>
                </p:nvSpPr>
                <p:spPr>
                  <a:xfrm>
                    <a:off x="3605907" y="1721708"/>
                    <a:ext cx="45719" cy="3641124"/>
                  </a:xfrm>
                  <a:prstGeom prst="rect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2" name="Rechteck 21"/>
                <p:cNvSpPr/>
                <p:nvPr/>
              </p:nvSpPr>
              <p:spPr>
                <a:xfrm>
                  <a:off x="5236911" y="5409994"/>
                  <a:ext cx="523102" cy="45719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pic>
        <p:nvPicPr>
          <p:cNvPr id="29" name="Google Shape;57;p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797606" y="3607927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4" name="Gruppieren 3"/>
          <p:cNvGrpSpPr/>
          <p:nvPr/>
        </p:nvGrpSpPr>
        <p:grpSpPr>
          <a:xfrm>
            <a:off x="3814815" y="1228357"/>
            <a:ext cx="607925" cy="1984844"/>
            <a:chOff x="3814815" y="1228357"/>
            <a:chExt cx="607925" cy="1984844"/>
          </a:xfrm>
        </p:grpSpPr>
        <p:sp>
          <p:nvSpPr>
            <p:cNvPr id="3" name="Explosion 2 2"/>
            <p:cNvSpPr/>
            <p:nvPr/>
          </p:nvSpPr>
          <p:spPr>
            <a:xfrm rot="20446617">
              <a:off x="3869092" y="2966920"/>
              <a:ext cx="168187" cy="227583"/>
            </a:xfrm>
            <a:prstGeom prst="irregularSeal2">
              <a:avLst/>
            </a:prstGeom>
            <a:solidFill>
              <a:srgbClr val="FFC000"/>
            </a:solidFill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0" name="Explosion 2 49"/>
            <p:cNvSpPr/>
            <p:nvPr/>
          </p:nvSpPr>
          <p:spPr>
            <a:xfrm rot="20446617">
              <a:off x="4160134" y="2985618"/>
              <a:ext cx="168187" cy="227583"/>
            </a:xfrm>
            <a:prstGeom prst="irregularSeal2">
              <a:avLst/>
            </a:prstGeom>
            <a:solidFill>
              <a:srgbClr val="FFC000"/>
            </a:solidFill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2" name="Gruppieren 1"/>
            <p:cNvGrpSpPr/>
            <p:nvPr/>
          </p:nvGrpSpPr>
          <p:grpSpPr>
            <a:xfrm>
              <a:off x="3814815" y="1228357"/>
              <a:ext cx="607925" cy="1781732"/>
              <a:chOff x="3814815" y="1228357"/>
              <a:chExt cx="607925" cy="1781732"/>
            </a:xfrm>
          </p:grpSpPr>
          <p:sp>
            <p:nvSpPr>
              <p:cNvPr id="42" name="Rechteck 41"/>
              <p:cNvSpPr/>
              <p:nvPr/>
            </p:nvSpPr>
            <p:spPr>
              <a:xfrm>
                <a:off x="3967783" y="1835695"/>
                <a:ext cx="258780" cy="858797"/>
              </a:xfrm>
              <a:prstGeom prst="rect">
                <a:avLst/>
              </a:prstGeom>
              <a:gradFill flip="none" rotWithShape="1">
                <a:gsLst>
                  <a:gs pos="34000">
                    <a:schemeClr val="accent5">
                      <a:lumMod val="89000"/>
                    </a:schemeClr>
                  </a:gs>
                  <a:gs pos="100000">
                    <a:schemeClr val="tx2"/>
                  </a:gs>
                  <a:gs pos="100000">
                    <a:schemeClr val="accent5">
                      <a:lumMod val="75000"/>
                    </a:schemeClr>
                  </a:gs>
                  <a:gs pos="82000">
                    <a:schemeClr val="accent5">
                      <a:lumMod val="70000"/>
                    </a:schemeClr>
                  </a:gs>
                </a:gsLst>
                <a:lin ang="0" scaled="0"/>
                <a:tileRect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de-DE" sz="1200" dirty="0" smtClean="0">
                    <a:solidFill>
                      <a:srgbClr val="FFFF00"/>
                    </a:solidFill>
                  </a:rPr>
                  <a:t>INT</a:t>
                </a:r>
                <a:endParaRPr lang="de-DE" sz="1200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43" name="Gleichschenkliges Dreieck 42"/>
              <p:cNvSpPr/>
              <p:nvPr/>
            </p:nvSpPr>
            <p:spPr>
              <a:xfrm>
                <a:off x="3967782" y="1465078"/>
                <a:ext cx="258779" cy="370617"/>
              </a:xfrm>
              <a:prstGeom prst="triangle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1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5" name="Freihandform 44"/>
              <p:cNvSpPr/>
              <p:nvPr/>
            </p:nvSpPr>
            <p:spPr>
              <a:xfrm>
                <a:off x="3814815" y="2691912"/>
                <a:ext cx="607925" cy="211015"/>
              </a:xfrm>
              <a:custGeom>
                <a:avLst/>
                <a:gdLst>
                  <a:gd name="connsiteX0" fmla="*/ 145701 w 607925"/>
                  <a:gd name="connsiteY0" fmla="*/ 5024 h 211015"/>
                  <a:gd name="connsiteX1" fmla="*/ 0 w 607925"/>
                  <a:gd name="connsiteY1" fmla="*/ 211015 h 211015"/>
                  <a:gd name="connsiteX2" fmla="*/ 607925 w 607925"/>
                  <a:gd name="connsiteY2" fmla="*/ 211015 h 211015"/>
                  <a:gd name="connsiteX3" fmla="*/ 417006 w 607925"/>
                  <a:gd name="connsiteY3" fmla="*/ 0 h 211015"/>
                  <a:gd name="connsiteX4" fmla="*/ 145701 w 607925"/>
                  <a:gd name="connsiteY4" fmla="*/ 5024 h 211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7925" h="211015">
                    <a:moveTo>
                      <a:pt x="145701" y="5024"/>
                    </a:moveTo>
                    <a:lnTo>
                      <a:pt x="0" y="211015"/>
                    </a:lnTo>
                    <a:lnTo>
                      <a:pt x="607925" y="211015"/>
                    </a:lnTo>
                    <a:lnTo>
                      <a:pt x="417006" y="0"/>
                    </a:lnTo>
                    <a:lnTo>
                      <a:pt x="145701" y="5024"/>
                    </a:lnTo>
                    <a:close/>
                  </a:path>
                </a:pathLst>
              </a:custGeom>
              <a:gradFill>
                <a:gsLst>
                  <a:gs pos="34000">
                    <a:schemeClr val="accent2"/>
                  </a:gs>
                  <a:gs pos="100000">
                    <a:schemeClr val="tx2"/>
                  </a:gs>
                  <a:gs pos="100000">
                    <a:schemeClr val="accent2">
                      <a:lumMod val="50000"/>
                    </a:schemeClr>
                  </a:gs>
                  <a:gs pos="82000">
                    <a:schemeClr val="accent2">
                      <a:lumMod val="50000"/>
                    </a:schemeClr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6" name="Trapezoid 45"/>
              <p:cNvSpPr/>
              <p:nvPr/>
            </p:nvSpPr>
            <p:spPr>
              <a:xfrm>
                <a:off x="3866451" y="2901156"/>
                <a:ext cx="159379" cy="108933"/>
              </a:xfrm>
              <a:prstGeom prst="trapezoid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7" name="Trapezoid 46"/>
              <p:cNvSpPr/>
              <p:nvPr/>
            </p:nvSpPr>
            <p:spPr>
              <a:xfrm>
                <a:off x="4163438" y="2901156"/>
                <a:ext cx="159379" cy="108933"/>
              </a:xfrm>
              <a:prstGeom prst="trapezoid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4" name="Rechteck 43"/>
              <p:cNvSpPr/>
              <p:nvPr/>
            </p:nvSpPr>
            <p:spPr>
              <a:xfrm>
                <a:off x="4074311" y="1228357"/>
                <a:ext cx="45719" cy="281353"/>
              </a:xfrm>
              <a:prstGeom prst="rect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9" name="Textfeld 48"/>
          <p:cNvSpPr txBox="1"/>
          <p:nvPr/>
        </p:nvSpPr>
        <p:spPr>
          <a:xfrm>
            <a:off x="3806036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1" name="Explosion 2 50"/>
          <p:cNvSpPr/>
          <p:nvPr/>
        </p:nvSpPr>
        <p:spPr>
          <a:xfrm>
            <a:off x="4886972" y="778527"/>
            <a:ext cx="3508744" cy="2166003"/>
          </a:xfrm>
          <a:prstGeom prst="irregularSeal2">
            <a:avLst/>
          </a:prstGeom>
          <a:solidFill>
            <a:srgbClr val="FFC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>
                <a:solidFill>
                  <a:srgbClr val="FF0000"/>
                </a:solidFill>
              </a:rPr>
              <a:t>Interrupt</a:t>
            </a:r>
            <a:endParaRPr lang="de-DE" sz="2800" dirty="0">
              <a:solidFill>
                <a:srgbClr val="FF0000"/>
              </a:solidFill>
            </a:endParaRPr>
          </a:p>
        </p:txBody>
      </p:sp>
      <p:sp>
        <p:nvSpPr>
          <p:cNvPr id="52" name="Textfeld 51"/>
          <p:cNvSpPr txBox="1"/>
          <p:nvPr/>
        </p:nvSpPr>
        <p:spPr>
          <a:xfrm>
            <a:off x="8913293" y="1228357"/>
            <a:ext cx="2793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Interruptfrequenz</a:t>
            </a:r>
            <a:endParaRPr lang="de-DE" sz="2400" dirty="0" smtClean="0"/>
          </a:p>
          <a:p>
            <a:r>
              <a:rPr lang="de-DE" sz="2400" dirty="0" smtClean="0"/>
              <a:t>F=1/T = 1/6ms = 166,7Hz</a:t>
            </a:r>
          </a:p>
        </p:txBody>
      </p:sp>
      <p:pic>
        <p:nvPicPr>
          <p:cNvPr id="6" name="Audio 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870816"/>
      </p:ext>
    </p:extLst>
  </p:cSld>
  <p:clrMapOvr>
    <a:masterClrMapping/>
  </p:clrMapOvr>
  <p:transition spd="slow" advClick="0" advTm="8502">
    <p:sndAc>
      <p:stSnd>
        <p:snd r:embed="rId4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-1.48148E-6 L -0.04844 -0.09306 L -0.12435 -0.14722 L -0.19687 -0.11111 L -0.26406 -0.03611 L -0.28828 0.01944 L -0.28906 0.21944 " pathEditMode="relative" ptsTypes="AAAAA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8" name="Gruppieren 27"/>
          <p:cNvGrpSpPr/>
          <p:nvPr/>
        </p:nvGrpSpPr>
        <p:grpSpPr>
          <a:xfrm>
            <a:off x="3695186" y="2197958"/>
            <a:ext cx="836140" cy="3781168"/>
            <a:chOff x="5080392" y="1721708"/>
            <a:chExt cx="836140" cy="3781168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5080392" y="3978876"/>
              <a:ext cx="836140" cy="163171"/>
              <a:chOff x="5080392" y="3978876"/>
              <a:chExt cx="836140" cy="163171"/>
            </a:xfrm>
          </p:grpSpPr>
          <p:sp>
            <p:nvSpPr>
              <p:cNvPr id="19" name="Gleichschenkliges Dreieck 18"/>
              <p:cNvSpPr/>
              <p:nvPr/>
            </p:nvSpPr>
            <p:spPr>
              <a:xfrm rot="10800000">
                <a:off x="5183776" y="4031039"/>
                <a:ext cx="135764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Gleichschenkliges Dreieck 19"/>
              <p:cNvSpPr/>
              <p:nvPr/>
            </p:nvSpPr>
            <p:spPr>
              <a:xfrm rot="10800000" flipH="1">
                <a:off x="5679650" y="4031040"/>
                <a:ext cx="138028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5080392" y="3978876"/>
                <a:ext cx="836140" cy="45719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5080392" y="1721708"/>
              <a:ext cx="836140" cy="3781168"/>
              <a:chOff x="5080392" y="1721708"/>
              <a:chExt cx="836140" cy="3781168"/>
            </a:xfrm>
          </p:grpSpPr>
          <p:grpSp>
            <p:nvGrpSpPr>
              <p:cNvPr id="15" name="Gruppieren 14"/>
              <p:cNvGrpSpPr/>
              <p:nvPr/>
            </p:nvGrpSpPr>
            <p:grpSpPr>
              <a:xfrm>
                <a:off x="5080392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3" name="Ellipse 12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Rechteck 13"/>
                <p:cNvSpPr/>
                <p:nvPr/>
              </p:nvSpPr>
              <p:spPr>
                <a:xfrm>
                  <a:off x="3608173" y="1721708"/>
                  <a:ext cx="45719" cy="364112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" name="Gruppieren 24"/>
              <p:cNvGrpSpPr/>
              <p:nvPr/>
            </p:nvGrpSpPr>
            <p:grpSpPr>
              <a:xfrm>
                <a:off x="5236911" y="1721708"/>
                <a:ext cx="679621" cy="3781168"/>
                <a:chOff x="5236911" y="1721708"/>
                <a:chExt cx="679621" cy="3781168"/>
              </a:xfrm>
            </p:grpSpPr>
            <p:grpSp>
              <p:nvGrpSpPr>
                <p:cNvPr id="16" name="Gruppieren 15"/>
                <p:cNvGrpSpPr/>
                <p:nvPr/>
              </p:nvGrpSpPr>
              <p:grpSpPr>
                <a:xfrm>
                  <a:off x="5760013" y="1721708"/>
                  <a:ext cx="156519" cy="3781168"/>
                  <a:chOff x="3550508" y="1721708"/>
                  <a:chExt cx="156519" cy="3781168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7" name="Ellipse 16"/>
                  <p:cNvSpPr/>
                  <p:nvPr/>
                </p:nvSpPr>
                <p:spPr>
                  <a:xfrm>
                    <a:off x="3550508" y="5362832"/>
                    <a:ext cx="156519" cy="140044"/>
                  </a:xfrm>
                  <a:prstGeom prst="ellips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" name="Rechteck 17"/>
                  <p:cNvSpPr/>
                  <p:nvPr/>
                </p:nvSpPr>
                <p:spPr>
                  <a:xfrm>
                    <a:off x="3605907" y="1721708"/>
                    <a:ext cx="45719" cy="3641124"/>
                  </a:xfrm>
                  <a:prstGeom prst="rect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2" name="Rechteck 21"/>
                <p:cNvSpPr/>
                <p:nvPr/>
              </p:nvSpPr>
              <p:spPr>
                <a:xfrm>
                  <a:off x="5236911" y="5409994"/>
                  <a:ext cx="523102" cy="45719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14729" y="5101209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sp>
        <p:nvSpPr>
          <p:cNvPr id="42" name="Rechteck 41"/>
          <p:cNvSpPr/>
          <p:nvPr/>
        </p:nvSpPr>
        <p:spPr>
          <a:xfrm>
            <a:off x="3967783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3967782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3814815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386645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4163438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4074311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3806036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Der Counter zählt in 6 Takten von 0 bis zum </a:t>
            </a:r>
            <a:r>
              <a:rPr lang="de-DE" sz="2400" dirty="0" err="1" smtClean="0"/>
              <a:t>Autoreload</a:t>
            </a:r>
            <a:r>
              <a:rPr lang="de-DE" sz="2400" dirty="0" smtClean="0"/>
              <a:t> Register ARR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025598"/>
      </p:ext>
    </p:extLst>
  </p:cSld>
  <p:clrMapOvr>
    <a:masterClrMapping/>
  </p:clrMapOvr>
  <p:transition spd="slow" advTm="1813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11111E-6 L 0.05703 -0.04028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2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8" name="Gruppieren 27"/>
          <p:cNvGrpSpPr/>
          <p:nvPr/>
        </p:nvGrpSpPr>
        <p:grpSpPr>
          <a:xfrm>
            <a:off x="3695186" y="2197958"/>
            <a:ext cx="836140" cy="3781168"/>
            <a:chOff x="5080392" y="1721708"/>
            <a:chExt cx="836140" cy="3781168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5080392" y="3978876"/>
              <a:ext cx="836140" cy="163171"/>
              <a:chOff x="5080392" y="3978876"/>
              <a:chExt cx="836140" cy="163171"/>
            </a:xfrm>
          </p:grpSpPr>
          <p:sp>
            <p:nvSpPr>
              <p:cNvPr id="19" name="Gleichschenkliges Dreieck 18"/>
              <p:cNvSpPr/>
              <p:nvPr/>
            </p:nvSpPr>
            <p:spPr>
              <a:xfrm rot="10800000">
                <a:off x="5183776" y="4031039"/>
                <a:ext cx="135764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Gleichschenkliges Dreieck 19"/>
              <p:cNvSpPr/>
              <p:nvPr/>
            </p:nvSpPr>
            <p:spPr>
              <a:xfrm rot="10800000" flipH="1">
                <a:off x="5679650" y="4031040"/>
                <a:ext cx="138028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5080392" y="3978876"/>
                <a:ext cx="836140" cy="45719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5080392" y="1721708"/>
              <a:ext cx="836140" cy="3781168"/>
              <a:chOff x="5080392" y="1721708"/>
              <a:chExt cx="836140" cy="3781168"/>
            </a:xfrm>
          </p:grpSpPr>
          <p:grpSp>
            <p:nvGrpSpPr>
              <p:cNvPr id="15" name="Gruppieren 14"/>
              <p:cNvGrpSpPr/>
              <p:nvPr/>
            </p:nvGrpSpPr>
            <p:grpSpPr>
              <a:xfrm>
                <a:off x="5080392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3" name="Ellipse 12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Rechteck 13"/>
                <p:cNvSpPr/>
                <p:nvPr/>
              </p:nvSpPr>
              <p:spPr>
                <a:xfrm>
                  <a:off x="3608173" y="1721708"/>
                  <a:ext cx="45719" cy="364112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" name="Gruppieren 24"/>
              <p:cNvGrpSpPr/>
              <p:nvPr/>
            </p:nvGrpSpPr>
            <p:grpSpPr>
              <a:xfrm>
                <a:off x="5236911" y="1721708"/>
                <a:ext cx="679621" cy="3781168"/>
                <a:chOff x="5236911" y="1721708"/>
                <a:chExt cx="679621" cy="3781168"/>
              </a:xfrm>
            </p:grpSpPr>
            <p:grpSp>
              <p:nvGrpSpPr>
                <p:cNvPr id="16" name="Gruppieren 15"/>
                <p:cNvGrpSpPr/>
                <p:nvPr/>
              </p:nvGrpSpPr>
              <p:grpSpPr>
                <a:xfrm>
                  <a:off x="5760013" y="1721708"/>
                  <a:ext cx="156519" cy="3781168"/>
                  <a:chOff x="3550508" y="1721708"/>
                  <a:chExt cx="156519" cy="3781168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7" name="Ellipse 16"/>
                  <p:cNvSpPr/>
                  <p:nvPr/>
                </p:nvSpPr>
                <p:spPr>
                  <a:xfrm>
                    <a:off x="3550508" y="5362832"/>
                    <a:ext cx="156519" cy="140044"/>
                  </a:xfrm>
                  <a:prstGeom prst="ellips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" name="Rechteck 17"/>
                  <p:cNvSpPr/>
                  <p:nvPr/>
                </p:nvSpPr>
                <p:spPr>
                  <a:xfrm>
                    <a:off x="3605907" y="1721708"/>
                    <a:ext cx="45719" cy="3641124"/>
                  </a:xfrm>
                  <a:prstGeom prst="rect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2" name="Rechteck 21"/>
                <p:cNvSpPr/>
                <p:nvPr/>
              </p:nvSpPr>
              <p:spPr>
                <a:xfrm>
                  <a:off x="5236911" y="5409994"/>
                  <a:ext cx="523102" cy="45719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14729" y="5101209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sp>
        <p:nvSpPr>
          <p:cNvPr id="42" name="Rechteck 41"/>
          <p:cNvSpPr/>
          <p:nvPr/>
        </p:nvSpPr>
        <p:spPr>
          <a:xfrm>
            <a:off x="3967783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3967782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3814815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386645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4163438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4074311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3806036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Interruptfrequenz</a:t>
            </a:r>
            <a:endParaRPr lang="de-DE" sz="2400" dirty="0" smtClean="0"/>
          </a:p>
          <a:p>
            <a:r>
              <a:rPr lang="de-DE" sz="2400" dirty="0" smtClean="0"/>
              <a:t>F=1/T = 1/6ms = 166,7Hz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764848"/>
      </p:ext>
    </p:extLst>
  </p:cSld>
  <p:clrMapOvr>
    <a:masterClrMapping/>
  </p:clrMapOvr>
  <p:transition spd="slow" advClick="0" advTm="63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11111E-6 L 0.05703 -0.04028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2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8" name="Gruppieren 27"/>
          <p:cNvGrpSpPr/>
          <p:nvPr/>
        </p:nvGrpSpPr>
        <p:grpSpPr>
          <a:xfrm>
            <a:off x="3695186" y="2197958"/>
            <a:ext cx="836140" cy="3781168"/>
            <a:chOff x="5080392" y="1721708"/>
            <a:chExt cx="836140" cy="3781168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5080392" y="3978876"/>
              <a:ext cx="836140" cy="163171"/>
              <a:chOff x="5080392" y="3978876"/>
              <a:chExt cx="836140" cy="163171"/>
            </a:xfrm>
          </p:grpSpPr>
          <p:sp>
            <p:nvSpPr>
              <p:cNvPr id="19" name="Gleichschenkliges Dreieck 18"/>
              <p:cNvSpPr/>
              <p:nvPr/>
            </p:nvSpPr>
            <p:spPr>
              <a:xfrm rot="10800000">
                <a:off x="5183776" y="4031039"/>
                <a:ext cx="135764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Gleichschenkliges Dreieck 19"/>
              <p:cNvSpPr/>
              <p:nvPr/>
            </p:nvSpPr>
            <p:spPr>
              <a:xfrm rot="10800000" flipH="1">
                <a:off x="5679650" y="4031040"/>
                <a:ext cx="138028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5080392" y="3978876"/>
                <a:ext cx="836140" cy="45719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5080392" y="1721708"/>
              <a:ext cx="836140" cy="3781168"/>
              <a:chOff x="5080392" y="1721708"/>
              <a:chExt cx="836140" cy="3781168"/>
            </a:xfrm>
          </p:grpSpPr>
          <p:grpSp>
            <p:nvGrpSpPr>
              <p:cNvPr id="15" name="Gruppieren 14"/>
              <p:cNvGrpSpPr/>
              <p:nvPr/>
            </p:nvGrpSpPr>
            <p:grpSpPr>
              <a:xfrm>
                <a:off x="5080392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3" name="Ellipse 12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Rechteck 13"/>
                <p:cNvSpPr/>
                <p:nvPr/>
              </p:nvSpPr>
              <p:spPr>
                <a:xfrm>
                  <a:off x="3608173" y="1721708"/>
                  <a:ext cx="45719" cy="364112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" name="Gruppieren 24"/>
              <p:cNvGrpSpPr/>
              <p:nvPr/>
            </p:nvGrpSpPr>
            <p:grpSpPr>
              <a:xfrm>
                <a:off x="5236911" y="1721708"/>
                <a:ext cx="679621" cy="3781168"/>
                <a:chOff x="5236911" y="1721708"/>
                <a:chExt cx="679621" cy="3781168"/>
              </a:xfrm>
            </p:grpSpPr>
            <p:grpSp>
              <p:nvGrpSpPr>
                <p:cNvPr id="16" name="Gruppieren 15"/>
                <p:cNvGrpSpPr/>
                <p:nvPr/>
              </p:nvGrpSpPr>
              <p:grpSpPr>
                <a:xfrm>
                  <a:off x="5760013" y="1721708"/>
                  <a:ext cx="156519" cy="3781168"/>
                  <a:chOff x="3550508" y="1721708"/>
                  <a:chExt cx="156519" cy="3781168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7" name="Ellipse 16"/>
                  <p:cNvSpPr/>
                  <p:nvPr/>
                </p:nvSpPr>
                <p:spPr>
                  <a:xfrm>
                    <a:off x="3550508" y="5362832"/>
                    <a:ext cx="156519" cy="140044"/>
                  </a:xfrm>
                  <a:prstGeom prst="ellips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" name="Rechteck 17"/>
                  <p:cNvSpPr/>
                  <p:nvPr/>
                </p:nvSpPr>
                <p:spPr>
                  <a:xfrm>
                    <a:off x="3605907" y="1721708"/>
                    <a:ext cx="45719" cy="3641124"/>
                  </a:xfrm>
                  <a:prstGeom prst="rect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2" name="Rechteck 21"/>
                <p:cNvSpPr/>
                <p:nvPr/>
              </p:nvSpPr>
              <p:spPr>
                <a:xfrm>
                  <a:off x="5236911" y="5409994"/>
                  <a:ext cx="523102" cy="45719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87941" y="4841354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sp>
        <p:nvSpPr>
          <p:cNvPr id="42" name="Rechteck 41"/>
          <p:cNvSpPr/>
          <p:nvPr/>
        </p:nvSpPr>
        <p:spPr>
          <a:xfrm>
            <a:off x="3967783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3967782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3814815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386645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4163438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4074311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3806036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Interruptfrequenz</a:t>
            </a:r>
            <a:endParaRPr lang="de-DE" sz="2400" dirty="0" smtClean="0"/>
          </a:p>
          <a:p>
            <a:r>
              <a:rPr lang="de-DE" sz="2400" dirty="0" smtClean="0"/>
              <a:t>F=1/T = 1/6ms = 166,7Hz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0076"/>
      </p:ext>
    </p:extLst>
  </p:cSld>
  <p:clrMapOvr>
    <a:masterClrMapping/>
  </p:clrMapOvr>
  <p:transition spd="slow" advClick="0" advTm="107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2.59259E-6 L 0.0582 -0.04607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04" y="-23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8" name="Gruppieren 27"/>
          <p:cNvGrpSpPr/>
          <p:nvPr/>
        </p:nvGrpSpPr>
        <p:grpSpPr>
          <a:xfrm>
            <a:off x="3695186" y="2197958"/>
            <a:ext cx="836140" cy="3781168"/>
            <a:chOff x="5080392" y="1721708"/>
            <a:chExt cx="836140" cy="3781168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5080392" y="3978876"/>
              <a:ext cx="836140" cy="163171"/>
              <a:chOff x="5080392" y="3978876"/>
              <a:chExt cx="836140" cy="163171"/>
            </a:xfrm>
          </p:grpSpPr>
          <p:sp>
            <p:nvSpPr>
              <p:cNvPr id="19" name="Gleichschenkliges Dreieck 18"/>
              <p:cNvSpPr/>
              <p:nvPr/>
            </p:nvSpPr>
            <p:spPr>
              <a:xfrm rot="10800000">
                <a:off x="5183776" y="4031039"/>
                <a:ext cx="135764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Gleichschenkliges Dreieck 19"/>
              <p:cNvSpPr/>
              <p:nvPr/>
            </p:nvSpPr>
            <p:spPr>
              <a:xfrm rot="10800000" flipH="1">
                <a:off x="5679650" y="4031040"/>
                <a:ext cx="138028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5080392" y="3978876"/>
                <a:ext cx="836140" cy="45719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5080392" y="1721708"/>
              <a:ext cx="836140" cy="3781168"/>
              <a:chOff x="5080392" y="1721708"/>
              <a:chExt cx="836140" cy="3781168"/>
            </a:xfrm>
          </p:grpSpPr>
          <p:grpSp>
            <p:nvGrpSpPr>
              <p:cNvPr id="15" name="Gruppieren 14"/>
              <p:cNvGrpSpPr/>
              <p:nvPr/>
            </p:nvGrpSpPr>
            <p:grpSpPr>
              <a:xfrm>
                <a:off x="5080392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3" name="Ellipse 12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Rechteck 13"/>
                <p:cNvSpPr/>
                <p:nvPr/>
              </p:nvSpPr>
              <p:spPr>
                <a:xfrm>
                  <a:off x="3608173" y="1721708"/>
                  <a:ext cx="45719" cy="364112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" name="Gruppieren 24"/>
              <p:cNvGrpSpPr/>
              <p:nvPr/>
            </p:nvGrpSpPr>
            <p:grpSpPr>
              <a:xfrm>
                <a:off x="5236911" y="1721708"/>
                <a:ext cx="679621" cy="3781168"/>
                <a:chOff x="5236911" y="1721708"/>
                <a:chExt cx="679621" cy="3781168"/>
              </a:xfrm>
            </p:grpSpPr>
            <p:grpSp>
              <p:nvGrpSpPr>
                <p:cNvPr id="16" name="Gruppieren 15"/>
                <p:cNvGrpSpPr/>
                <p:nvPr/>
              </p:nvGrpSpPr>
              <p:grpSpPr>
                <a:xfrm>
                  <a:off x="5760013" y="1721708"/>
                  <a:ext cx="156519" cy="3781168"/>
                  <a:chOff x="3550508" y="1721708"/>
                  <a:chExt cx="156519" cy="3781168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7" name="Ellipse 16"/>
                  <p:cNvSpPr/>
                  <p:nvPr/>
                </p:nvSpPr>
                <p:spPr>
                  <a:xfrm>
                    <a:off x="3550508" y="5362832"/>
                    <a:ext cx="156519" cy="140044"/>
                  </a:xfrm>
                  <a:prstGeom prst="ellips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" name="Rechteck 17"/>
                  <p:cNvSpPr/>
                  <p:nvPr/>
                </p:nvSpPr>
                <p:spPr>
                  <a:xfrm>
                    <a:off x="3605907" y="1721708"/>
                    <a:ext cx="45719" cy="3641124"/>
                  </a:xfrm>
                  <a:prstGeom prst="rect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2" name="Rechteck 21"/>
                <p:cNvSpPr/>
                <p:nvPr/>
              </p:nvSpPr>
              <p:spPr>
                <a:xfrm>
                  <a:off x="5236911" y="5409994"/>
                  <a:ext cx="523102" cy="45719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685743" y="4526155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sp>
        <p:nvSpPr>
          <p:cNvPr id="42" name="Rechteck 41"/>
          <p:cNvSpPr/>
          <p:nvPr/>
        </p:nvSpPr>
        <p:spPr>
          <a:xfrm>
            <a:off x="3967783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3967782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3814815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386645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4163438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4074311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3806036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Interruptfrequenz</a:t>
            </a:r>
            <a:endParaRPr lang="de-DE" sz="2400" dirty="0" smtClean="0"/>
          </a:p>
          <a:p>
            <a:r>
              <a:rPr lang="de-DE" sz="2400" dirty="0" smtClean="0"/>
              <a:t>F=1/T = 1/6ms = 166,7Hz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113271"/>
      </p:ext>
    </p:extLst>
  </p:cSld>
  <p:clrMapOvr>
    <a:masterClrMapping/>
  </p:clrMapOvr>
  <p:transition spd="slow" advClick="0" advTm="56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59259E-6 L 0.05664 -0.04375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26" y="-2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8" name="Gruppieren 27"/>
          <p:cNvGrpSpPr/>
          <p:nvPr/>
        </p:nvGrpSpPr>
        <p:grpSpPr>
          <a:xfrm>
            <a:off x="3695186" y="2197958"/>
            <a:ext cx="836140" cy="3781168"/>
            <a:chOff x="5080392" y="1721708"/>
            <a:chExt cx="836140" cy="3781168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5080392" y="3978876"/>
              <a:ext cx="836140" cy="163171"/>
              <a:chOff x="5080392" y="3978876"/>
              <a:chExt cx="836140" cy="163171"/>
            </a:xfrm>
          </p:grpSpPr>
          <p:sp>
            <p:nvSpPr>
              <p:cNvPr id="19" name="Gleichschenkliges Dreieck 18"/>
              <p:cNvSpPr/>
              <p:nvPr/>
            </p:nvSpPr>
            <p:spPr>
              <a:xfrm rot="10800000">
                <a:off x="5183776" y="4031039"/>
                <a:ext cx="135764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Gleichschenkliges Dreieck 19"/>
              <p:cNvSpPr/>
              <p:nvPr/>
            </p:nvSpPr>
            <p:spPr>
              <a:xfrm rot="10800000" flipH="1">
                <a:off x="5679650" y="4031040"/>
                <a:ext cx="138028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5080392" y="3978876"/>
                <a:ext cx="836140" cy="45719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5080392" y="1721708"/>
              <a:ext cx="836140" cy="3781168"/>
              <a:chOff x="5080392" y="1721708"/>
              <a:chExt cx="836140" cy="3781168"/>
            </a:xfrm>
          </p:grpSpPr>
          <p:grpSp>
            <p:nvGrpSpPr>
              <p:cNvPr id="15" name="Gruppieren 14"/>
              <p:cNvGrpSpPr/>
              <p:nvPr/>
            </p:nvGrpSpPr>
            <p:grpSpPr>
              <a:xfrm>
                <a:off x="5080392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3" name="Ellipse 12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Rechteck 13"/>
                <p:cNvSpPr/>
                <p:nvPr/>
              </p:nvSpPr>
              <p:spPr>
                <a:xfrm>
                  <a:off x="3608173" y="1721708"/>
                  <a:ext cx="45719" cy="364112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" name="Gruppieren 24"/>
              <p:cNvGrpSpPr/>
              <p:nvPr/>
            </p:nvGrpSpPr>
            <p:grpSpPr>
              <a:xfrm>
                <a:off x="5236911" y="1721708"/>
                <a:ext cx="679621" cy="3781168"/>
                <a:chOff x="5236911" y="1721708"/>
                <a:chExt cx="679621" cy="3781168"/>
              </a:xfrm>
            </p:grpSpPr>
            <p:grpSp>
              <p:nvGrpSpPr>
                <p:cNvPr id="16" name="Gruppieren 15"/>
                <p:cNvGrpSpPr/>
                <p:nvPr/>
              </p:nvGrpSpPr>
              <p:grpSpPr>
                <a:xfrm>
                  <a:off x="5760013" y="1721708"/>
                  <a:ext cx="156519" cy="3781168"/>
                  <a:chOff x="3550508" y="1721708"/>
                  <a:chExt cx="156519" cy="3781168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7" name="Ellipse 16"/>
                  <p:cNvSpPr/>
                  <p:nvPr/>
                </p:nvSpPr>
                <p:spPr>
                  <a:xfrm>
                    <a:off x="3550508" y="5362832"/>
                    <a:ext cx="156519" cy="140044"/>
                  </a:xfrm>
                  <a:prstGeom prst="ellips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" name="Rechteck 17"/>
                  <p:cNvSpPr/>
                  <p:nvPr/>
                </p:nvSpPr>
                <p:spPr>
                  <a:xfrm>
                    <a:off x="3605907" y="1721708"/>
                    <a:ext cx="45719" cy="3641124"/>
                  </a:xfrm>
                  <a:prstGeom prst="rect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2" name="Rechteck 21"/>
                <p:cNvSpPr/>
                <p:nvPr/>
              </p:nvSpPr>
              <p:spPr>
                <a:xfrm>
                  <a:off x="5236911" y="5409994"/>
                  <a:ext cx="523102" cy="45719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413076" y="4219178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sp>
        <p:nvSpPr>
          <p:cNvPr id="42" name="Rechteck 41"/>
          <p:cNvSpPr/>
          <p:nvPr/>
        </p:nvSpPr>
        <p:spPr>
          <a:xfrm>
            <a:off x="3967783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3967782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3814815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386645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4163438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4074311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3806036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Interruptfrequenz</a:t>
            </a:r>
            <a:endParaRPr lang="de-DE" sz="2400" dirty="0" smtClean="0"/>
          </a:p>
          <a:p>
            <a:r>
              <a:rPr lang="de-DE" sz="2400" dirty="0" smtClean="0"/>
              <a:t>F=1/T = 1/6ms = 166,7Hz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723631"/>
      </p:ext>
    </p:extLst>
  </p:cSld>
  <p:clrMapOvr>
    <a:masterClrMapping/>
  </p:clrMapOvr>
  <p:transition spd="slow" advClick="0" advTm="105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3.33333E-6 L 0.05664 -0.04375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26" y="-2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8" name="Gruppieren 27"/>
          <p:cNvGrpSpPr/>
          <p:nvPr/>
        </p:nvGrpSpPr>
        <p:grpSpPr>
          <a:xfrm>
            <a:off x="3695186" y="2197958"/>
            <a:ext cx="836140" cy="3781168"/>
            <a:chOff x="5080392" y="1721708"/>
            <a:chExt cx="836140" cy="3781168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5080392" y="3978876"/>
              <a:ext cx="836140" cy="163171"/>
              <a:chOff x="5080392" y="3978876"/>
              <a:chExt cx="836140" cy="163171"/>
            </a:xfrm>
          </p:grpSpPr>
          <p:sp>
            <p:nvSpPr>
              <p:cNvPr id="19" name="Gleichschenkliges Dreieck 18"/>
              <p:cNvSpPr/>
              <p:nvPr/>
            </p:nvSpPr>
            <p:spPr>
              <a:xfrm rot="10800000">
                <a:off x="5183776" y="4031039"/>
                <a:ext cx="135764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Gleichschenkliges Dreieck 19"/>
              <p:cNvSpPr/>
              <p:nvPr/>
            </p:nvSpPr>
            <p:spPr>
              <a:xfrm rot="10800000" flipH="1">
                <a:off x="5679650" y="4031040"/>
                <a:ext cx="138028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5080392" y="3978876"/>
                <a:ext cx="836140" cy="45719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5080392" y="1721708"/>
              <a:ext cx="836140" cy="3781168"/>
              <a:chOff x="5080392" y="1721708"/>
              <a:chExt cx="836140" cy="3781168"/>
            </a:xfrm>
          </p:grpSpPr>
          <p:grpSp>
            <p:nvGrpSpPr>
              <p:cNvPr id="15" name="Gruppieren 14"/>
              <p:cNvGrpSpPr/>
              <p:nvPr/>
            </p:nvGrpSpPr>
            <p:grpSpPr>
              <a:xfrm>
                <a:off x="5080392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3" name="Ellipse 12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Rechteck 13"/>
                <p:cNvSpPr/>
                <p:nvPr/>
              </p:nvSpPr>
              <p:spPr>
                <a:xfrm>
                  <a:off x="3608173" y="1721708"/>
                  <a:ext cx="45719" cy="364112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" name="Gruppieren 24"/>
              <p:cNvGrpSpPr/>
              <p:nvPr/>
            </p:nvGrpSpPr>
            <p:grpSpPr>
              <a:xfrm>
                <a:off x="5236911" y="1721708"/>
                <a:ext cx="679621" cy="3781168"/>
                <a:chOff x="5236911" y="1721708"/>
                <a:chExt cx="679621" cy="3781168"/>
              </a:xfrm>
            </p:grpSpPr>
            <p:grpSp>
              <p:nvGrpSpPr>
                <p:cNvPr id="16" name="Gruppieren 15"/>
                <p:cNvGrpSpPr/>
                <p:nvPr/>
              </p:nvGrpSpPr>
              <p:grpSpPr>
                <a:xfrm>
                  <a:off x="5760013" y="1721708"/>
                  <a:ext cx="156519" cy="3781168"/>
                  <a:chOff x="3550508" y="1721708"/>
                  <a:chExt cx="156519" cy="3781168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7" name="Ellipse 16"/>
                  <p:cNvSpPr/>
                  <p:nvPr/>
                </p:nvSpPr>
                <p:spPr>
                  <a:xfrm>
                    <a:off x="3550508" y="5362832"/>
                    <a:ext cx="156519" cy="140044"/>
                  </a:xfrm>
                  <a:prstGeom prst="ellips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" name="Rechteck 17"/>
                  <p:cNvSpPr/>
                  <p:nvPr/>
                </p:nvSpPr>
                <p:spPr>
                  <a:xfrm>
                    <a:off x="3605907" y="1721708"/>
                    <a:ext cx="45719" cy="3641124"/>
                  </a:xfrm>
                  <a:prstGeom prst="rect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2" name="Rechteck 21"/>
                <p:cNvSpPr/>
                <p:nvPr/>
              </p:nvSpPr>
              <p:spPr>
                <a:xfrm>
                  <a:off x="5236911" y="5409994"/>
                  <a:ext cx="523102" cy="45719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078910" y="3923124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sp>
        <p:nvSpPr>
          <p:cNvPr id="42" name="Rechteck 41"/>
          <p:cNvSpPr/>
          <p:nvPr/>
        </p:nvSpPr>
        <p:spPr>
          <a:xfrm>
            <a:off x="3967783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3967782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3814815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386645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4163438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4074311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3806036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Interruptfrequenz</a:t>
            </a:r>
            <a:endParaRPr lang="de-DE" sz="2400" dirty="0" smtClean="0"/>
          </a:p>
          <a:p>
            <a:r>
              <a:rPr lang="de-DE" sz="2400" dirty="0" smtClean="0"/>
              <a:t>F=1/T = 1/6ms = 166,7Hz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22135"/>
      </p:ext>
    </p:extLst>
  </p:cSld>
  <p:clrMapOvr>
    <a:masterClrMapping/>
  </p:clrMapOvr>
  <p:transition spd="slow" advClick="0" advTm="109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86 -0.04236 L 0.05665 -0.04375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00" y="-6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8" name="Gruppieren 27"/>
          <p:cNvGrpSpPr/>
          <p:nvPr/>
        </p:nvGrpSpPr>
        <p:grpSpPr>
          <a:xfrm>
            <a:off x="3695186" y="2197958"/>
            <a:ext cx="836140" cy="3781168"/>
            <a:chOff x="5080392" y="1721708"/>
            <a:chExt cx="836140" cy="3781168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5080392" y="3978876"/>
              <a:ext cx="836140" cy="163171"/>
              <a:chOff x="5080392" y="3978876"/>
              <a:chExt cx="836140" cy="163171"/>
            </a:xfrm>
          </p:grpSpPr>
          <p:sp>
            <p:nvSpPr>
              <p:cNvPr id="19" name="Gleichschenkliges Dreieck 18"/>
              <p:cNvSpPr/>
              <p:nvPr/>
            </p:nvSpPr>
            <p:spPr>
              <a:xfrm rot="10800000">
                <a:off x="5183776" y="4031039"/>
                <a:ext cx="135764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Gleichschenkliges Dreieck 19"/>
              <p:cNvSpPr/>
              <p:nvPr/>
            </p:nvSpPr>
            <p:spPr>
              <a:xfrm rot="10800000" flipH="1">
                <a:off x="5679650" y="4031040"/>
                <a:ext cx="138028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5080392" y="3978876"/>
                <a:ext cx="836140" cy="45719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5080392" y="1721708"/>
              <a:ext cx="836140" cy="3781168"/>
              <a:chOff x="5080392" y="1721708"/>
              <a:chExt cx="836140" cy="3781168"/>
            </a:xfrm>
          </p:grpSpPr>
          <p:grpSp>
            <p:nvGrpSpPr>
              <p:cNvPr id="15" name="Gruppieren 14"/>
              <p:cNvGrpSpPr/>
              <p:nvPr/>
            </p:nvGrpSpPr>
            <p:grpSpPr>
              <a:xfrm>
                <a:off x="5080392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3" name="Ellipse 12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Rechteck 13"/>
                <p:cNvSpPr/>
                <p:nvPr/>
              </p:nvSpPr>
              <p:spPr>
                <a:xfrm>
                  <a:off x="3608173" y="1721708"/>
                  <a:ext cx="45719" cy="364112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" name="Gruppieren 24"/>
              <p:cNvGrpSpPr/>
              <p:nvPr/>
            </p:nvGrpSpPr>
            <p:grpSpPr>
              <a:xfrm>
                <a:off x="5236911" y="1721708"/>
                <a:ext cx="679621" cy="3781168"/>
                <a:chOff x="5236911" y="1721708"/>
                <a:chExt cx="679621" cy="3781168"/>
              </a:xfrm>
            </p:grpSpPr>
            <p:grpSp>
              <p:nvGrpSpPr>
                <p:cNvPr id="16" name="Gruppieren 15"/>
                <p:cNvGrpSpPr/>
                <p:nvPr/>
              </p:nvGrpSpPr>
              <p:grpSpPr>
                <a:xfrm>
                  <a:off x="5760013" y="1721708"/>
                  <a:ext cx="156519" cy="3781168"/>
                  <a:chOff x="3550508" y="1721708"/>
                  <a:chExt cx="156519" cy="3781168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7" name="Ellipse 16"/>
                  <p:cNvSpPr/>
                  <p:nvPr/>
                </p:nvSpPr>
                <p:spPr>
                  <a:xfrm>
                    <a:off x="3550508" y="5362832"/>
                    <a:ext cx="156519" cy="140044"/>
                  </a:xfrm>
                  <a:prstGeom prst="ellips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" name="Rechteck 17"/>
                  <p:cNvSpPr/>
                  <p:nvPr/>
                </p:nvSpPr>
                <p:spPr>
                  <a:xfrm>
                    <a:off x="3605907" y="1721708"/>
                    <a:ext cx="45719" cy="3641124"/>
                  </a:xfrm>
                  <a:prstGeom prst="rect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2" name="Rechteck 21"/>
                <p:cNvSpPr/>
                <p:nvPr/>
              </p:nvSpPr>
              <p:spPr>
                <a:xfrm>
                  <a:off x="5236911" y="5409994"/>
                  <a:ext cx="523102" cy="45719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pic>
        <p:nvPicPr>
          <p:cNvPr id="29" name="Google Shape;57;p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797606" y="3607927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4" name="Gruppieren 3"/>
          <p:cNvGrpSpPr/>
          <p:nvPr/>
        </p:nvGrpSpPr>
        <p:grpSpPr>
          <a:xfrm>
            <a:off x="3814815" y="1228357"/>
            <a:ext cx="607925" cy="1984844"/>
            <a:chOff x="3814815" y="1228357"/>
            <a:chExt cx="607925" cy="1984844"/>
          </a:xfrm>
        </p:grpSpPr>
        <p:sp>
          <p:nvSpPr>
            <p:cNvPr id="3" name="Explosion 2 2"/>
            <p:cNvSpPr/>
            <p:nvPr/>
          </p:nvSpPr>
          <p:spPr>
            <a:xfrm rot="20446617">
              <a:off x="3869092" y="2966920"/>
              <a:ext cx="168187" cy="227583"/>
            </a:xfrm>
            <a:prstGeom prst="irregularSeal2">
              <a:avLst/>
            </a:prstGeom>
            <a:solidFill>
              <a:srgbClr val="FFC000"/>
            </a:solidFill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0" name="Explosion 2 49"/>
            <p:cNvSpPr/>
            <p:nvPr/>
          </p:nvSpPr>
          <p:spPr>
            <a:xfrm rot="20446617">
              <a:off x="4160134" y="2985618"/>
              <a:ext cx="168187" cy="227583"/>
            </a:xfrm>
            <a:prstGeom prst="irregularSeal2">
              <a:avLst/>
            </a:prstGeom>
            <a:solidFill>
              <a:srgbClr val="FFC000"/>
            </a:solidFill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2" name="Gruppieren 1"/>
            <p:cNvGrpSpPr/>
            <p:nvPr/>
          </p:nvGrpSpPr>
          <p:grpSpPr>
            <a:xfrm>
              <a:off x="3814815" y="1228357"/>
              <a:ext cx="607925" cy="1781732"/>
              <a:chOff x="3814815" y="1228357"/>
              <a:chExt cx="607925" cy="1781732"/>
            </a:xfrm>
          </p:grpSpPr>
          <p:sp>
            <p:nvSpPr>
              <p:cNvPr id="42" name="Rechteck 41"/>
              <p:cNvSpPr/>
              <p:nvPr/>
            </p:nvSpPr>
            <p:spPr>
              <a:xfrm>
                <a:off x="3967783" y="1835695"/>
                <a:ext cx="258780" cy="858797"/>
              </a:xfrm>
              <a:prstGeom prst="rect">
                <a:avLst/>
              </a:prstGeom>
              <a:gradFill flip="none" rotWithShape="1">
                <a:gsLst>
                  <a:gs pos="34000">
                    <a:schemeClr val="accent5">
                      <a:lumMod val="89000"/>
                    </a:schemeClr>
                  </a:gs>
                  <a:gs pos="100000">
                    <a:schemeClr val="tx2"/>
                  </a:gs>
                  <a:gs pos="100000">
                    <a:schemeClr val="accent5">
                      <a:lumMod val="75000"/>
                    </a:schemeClr>
                  </a:gs>
                  <a:gs pos="82000">
                    <a:schemeClr val="accent5">
                      <a:lumMod val="70000"/>
                    </a:schemeClr>
                  </a:gs>
                </a:gsLst>
                <a:lin ang="0" scaled="0"/>
                <a:tileRect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de-DE" sz="1200" dirty="0" smtClean="0">
                    <a:solidFill>
                      <a:srgbClr val="FFFF00"/>
                    </a:solidFill>
                  </a:rPr>
                  <a:t>INT</a:t>
                </a:r>
                <a:endParaRPr lang="de-DE" sz="1200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43" name="Gleichschenkliges Dreieck 42"/>
              <p:cNvSpPr/>
              <p:nvPr/>
            </p:nvSpPr>
            <p:spPr>
              <a:xfrm>
                <a:off x="3967782" y="1465078"/>
                <a:ext cx="258779" cy="370617"/>
              </a:xfrm>
              <a:prstGeom prst="triangle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1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5" name="Freihandform 44"/>
              <p:cNvSpPr/>
              <p:nvPr/>
            </p:nvSpPr>
            <p:spPr>
              <a:xfrm>
                <a:off x="3814815" y="2691912"/>
                <a:ext cx="607925" cy="211015"/>
              </a:xfrm>
              <a:custGeom>
                <a:avLst/>
                <a:gdLst>
                  <a:gd name="connsiteX0" fmla="*/ 145701 w 607925"/>
                  <a:gd name="connsiteY0" fmla="*/ 5024 h 211015"/>
                  <a:gd name="connsiteX1" fmla="*/ 0 w 607925"/>
                  <a:gd name="connsiteY1" fmla="*/ 211015 h 211015"/>
                  <a:gd name="connsiteX2" fmla="*/ 607925 w 607925"/>
                  <a:gd name="connsiteY2" fmla="*/ 211015 h 211015"/>
                  <a:gd name="connsiteX3" fmla="*/ 417006 w 607925"/>
                  <a:gd name="connsiteY3" fmla="*/ 0 h 211015"/>
                  <a:gd name="connsiteX4" fmla="*/ 145701 w 607925"/>
                  <a:gd name="connsiteY4" fmla="*/ 5024 h 211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7925" h="211015">
                    <a:moveTo>
                      <a:pt x="145701" y="5024"/>
                    </a:moveTo>
                    <a:lnTo>
                      <a:pt x="0" y="211015"/>
                    </a:lnTo>
                    <a:lnTo>
                      <a:pt x="607925" y="211015"/>
                    </a:lnTo>
                    <a:lnTo>
                      <a:pt x="417006" y="0"/>
                    </a:lnTo>
                    <a:lnTo>
                      <a:pt x="145701" y="5024"/>
                    </a:lnTo>
                    <a:close/>
                  </a:path>
                </a:pathLst>
              </a:custGeom>
              <a:gradFill>
                <a:gsLst>
                  <a:gs pos="34000">
                    <a:schemeClr val="accent2"/>
                  </a:gs>
                  <a:gs pos="100000">
                    <a:schemeClr val="tx2"/>
                  </a:gs>
                  <a:gs pos="100000">
                    <a:schemeClr val="accent2">
                      <a:lumMod val="50000"/>
                    </a:schemeClr>
                  </a:gs>
                  <a:gs pos="82000">
                    <a:schemeClr val="accent2">
                      <a:lumMod val="50000"/>
                    </a:schemeClr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6" name="Trapezoid 45"/>
              <p:cNvSpPr/>
              <p:nvPr/>
            </p:nvSpPr>
            <p:spPr>
              <a:xfrm>
                <a:off x="3866451" y="2901156"/>
                <a:ext cx="159379" cy="108933"/>
              </a:xfrm>
              <a:prstGeom prst="trapezoid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7" name="Trapezoid 46"/>
              <p:cNvSpPr/>
              <p:nvPr/>
            </p:nvSpPr>
            <p:spPr>
              <a:xfrm>
                <a:off x="4163438" y="2901156"/>
                <a:ext cx="159379" cy="108933"/>
              </a:xfrm>
              <a:prstGeom prst="trapezoid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4" name="Rechteck 43"/>
              <p:cNvSpPr/>
              <p:nvPr/>
            </p:nvSpPr>
            <p:spPr>
              <a:xfrm>
                <a:off x="4074311" y="1228357"/>
                <a:ext cx="45719" cy="281353"/>
              </a:xfrm>
              <a:prstGeom prst="rect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9" name="Textfeld 48"/>
          <p:cNvSpPr txBox="1"/>
          <p:nvPr/>
        </p:nvSpPr>
        <p:spPr>
          <a:xfrm>
            <a:off x="3806036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1" name="Explosion 2 50"/>
          <p:cNvSpPr/>
          <p:nvPr/>
        </p:nvSpPr>
        <p:spPr>
          <a:xfrm>
            <a:off x="4886972" y="778527"/>
            <a:ext cx="3508744" cy="2166003"/>
          </a:xfrm>
          <a:prstGeom prst="irregularSeal2">
            <a:avLst/>
          </a:prstGeom>
          <a:solidFill>
            <a:srgbClr val="FFC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>
                <a:solidFill>
                  <a:srgbClr val="FF0000"/>
                </a:solidFill>
              </a:rPr>
              <a:t>Interrupt</a:t>
            </a:r>
            <a:endParaRPr lang="de-DE" sz="2800" dirty="0">
              <a:solidFill>
                <a:srgbClr val="FF0000"/>
              </a:solidFill>
            </a:endParaRPr>
          </a:p>
        </p:txBody>
      </p:sp>
      <p:sp>
        <p:nvSpPr>
          <p:cNvPr id="53" name="Textfeld 52"/>
          <p:cNvSpPr txBox="1"/>
          <p:nvPr/>
        </p:nvSpPr>
        <p:spPr>
          <a:xfrm>
            <a:off x="8913293" y="1228357"/>
            <a:ext cx="2793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Alle 6 </a:t>
            </a:r>
            <a:r>
              <a:rPr lang="de-DE" sz="2400" dirty="0" err="1" smtClean="0"/>
              <a:t>ms</a:t>
            </a:r>
            <a:r>
              <a:rPr lang="de-DE" sz="2400" dirty="0" smtClean="0"/>
              <a:t> wird automatisch die Interrupt Service Routine aufgerufen</a:t>
            </a:r>
          </a:p>
        </p:txBody>
      </p:sp>
      <p:pic>
        <p:nvPicPr>
          <p:cNvPr id="6" name="Audio 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987331"/>
      </p:ext>
    </p:extLst>
  </p:cSld>
  <p:clrMapOvr>
    <a:masterClrMapping/>
  </p:clrMapOvr>
  <p:transition spd="slow" advClick="0" advTm="569">
    <p:sndAc>
      <p:stSnd>
        <p:snd r:embed="rId4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-1.48148E-6 L -0.04844 -0.09306 L -0.12435 -0.14722 L -0.19687 -0.11111 L -0.26406 -0.03611 L -0.28828 0.01944 L -0.28906 0.21944 " pathEditMode="relative" ptsTypes="AAAAA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8" name="Gruppieren 27"/>
          <p:cNvGrpSpPr/>
          <p:nvPr/>
        </p:nvGrpSpPr>
        <p:grpSpPr>
          <a:xfrm>
            <a:off x="3695186" y="2197958"/>
            <a:ext cx="836140" cy="3781168"/>
            <a:chOff x="5080392" y="1721708"/>
            <a:chExt cx="836140" cy="3781168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5080392" y="3978876"/>
              <a:ext cx="836140" cy="163171"/>
              <a:chOff x="5080392" y="3978876"/>
              <a:chExt cx="836140" cy="163171"/>
            </a:xfrm>
          </p:grpSpPr>
          <p:sp>
            <p:nvSpPr>
              <p:cNvPr id="19" name="Gleichschenkliges Dreieck 18"/>
              <p:cNvSpPr/>
              <p:nvPr/>
            </p:nvSpPr>
            <p:spPr>
              <a:xfrm rot="10800000">
                <a:off x="5183776" y="4031039"/>
                <a:ext cx="135764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Gleichschenkliges Dreieck 19"/>
              <p:cNvSpPr/>
              <p:nvPr/>
            </p:nvSpPr>
            <p:spPr>
              <a:xfrm rot="10800000" flipH="1">
                <a:off x="5679650" y="4031040"/>
                <a:ext cx="138028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5080392" y="3978876"/>
                <a:ext cx="836140" cy="45719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5080392" y="1721708"/>
              <a:ext cx="836140" cy="3781168"/>
              <a:chOff x="5080392" y="1721708"/>
              <a:chExt cx="836140" cy="3781168"/>
            </a:xfrm>
          </p:grpSpPr>
          <p:grpSp>
            <p:nvGrpSpPr>
              <p:cNvPr id="15" name="Gruppieren 14"/>
              <p:cNvGrpSpPr/>
              <p:nvPr/>
            </p:nvGrpSpPr>
            <p:grpSpPr>
              <a:xfrm>
                <a:off x="5080392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3" name="Ellipse 12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Rechteck 13"/>
                <p:cNvSpPr/>
                <p:nvPr/>
              </p:nvSpPr>
              <p:spPr>
                <a:xfrm>
                  <a:off x="3608173" y="1721708"/>
                  <a:ext cx="45719" cy="364112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" name="Gruppieren 24"/>
              <p:cNvGrpSpPr/>
              <p:nvPr/>
            </p:nvGrpSpPr>
            <p:grpSpPr>
              <a:xfrm>
                <a:off x="5236911" y="1721708"/>
                <a:ext cx="679621" cy="3781168"/>
                <a:chOff x="5236911" y="1721708"/>
                <a:chExt cx="679621" cy="3781168"/>
              </a:xfrm>
            </p:grpSpPr>
            <p:grpSp>
              <p:nvGrpSpPr>
                <p:cNvPr id="16" name="Gruppieren 15"/>
                <p:cNvGrpSpPr/>
                <p:nvPr/>
              </p:nvGrpSpPr>
              <p:grpSpPr>
                <a:xfrm>
                  <a:off x="5760013" y="1721708"/>
                  <a:ext cx="156519" cy="3781168"/>
                  <a:chOff x="3550508" y="1721708"/>
                  <a:chExt cx="156519" cy="3781168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7" name="Ellipse 16"/>
                  <p:cNvSpPr/>
                  <p:nvPr/>
                </p:nvSpPr>
                <p:spPr>
                  <a:xfrm>
                    <a:off x="3550508" y="5362832"/>
                    <a:ext cx="156519" cy="140044"/>
                  </a:xfrm>
                  <a:prstGeom prst="ellips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" name="Rechteck 17"/>
                  <p:cNvSpPr/>
                  <p:nvPr/>
                </p:nvSpPr>
                <p:spPr>
                  <a:xfrm>
                    <a:off x="3605907" y="1721708"/>
                    <a:ext cx="45719" cy="3641124"/>
                  </a:xfrm>
                  <a:prstGeom prst="rect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2" name="Rechteck 21"/>
                <p:cNvSpPr/>
                <p:nvPr/>
              </p:nvSpPr>
              <p:spPr>
                <a:xfrm>
                  <a:off x="5236911" y="5409994"/>
                  <a:ext cx="523102" cy="45719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14729" y="5101209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sp>
        <p:nvSpPr>
          <p:cNvPr id="42" name="Rechteck 41"/>
          <p:cNvSpPr/>
          <p:nvPr/>
        </p:nvSpPr>
        <p:spPr>
          <a:xfrm>
            <a:off x="3967783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3967782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3814815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386645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4163438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4074311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3806036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Alle 6 </a:t>
            </a:r>
            <a:r>
              <a:rPr lang="de-DE" sz="2400" dirty="0" err="1" smtClean="0"/>
              <a:t>ms</a:t>
            </a:r>
            <a:r>
              <a:rPr lang="de-DE" sz="2400" dirty="0" smtClean="0"/>
              <a:t> wird automatisch die Interrupt Service Routine aufgerufen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450840"/>
      </p:ext>
    </p:extLst>
  </p:cSld>
  <p:clrMapOvr>
    <a:masterClrMapping/>
  </p:clrMapOvr>
  <p:transition spd="slow" advClick="0" advTm="96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11111E-6 L 0.05703 -0.04028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2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8" name="Gruppieren 27"/>
          <p:cNvGrpSpPr/>
          <p:nvPr/>
        </p:nvGrpSpPr>
        <p:grpSpPr>
          <a:xfrm>
            <a:off x="3695186" y="2197958"/>
            <a:ext cx="836140" cy="3781168"/>
            <a:chOff x="5080392" y="1721708"/>
            <a:chExt cx="836140" cy="3781168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5080392" y="3978876"/>
              <a:ext cx="836140" cy="163171"/>
              <a:chOff x="5080392" y="3978876"/>
              <a:chExt cx="836140" cy="163171"/>
            </a:xfrm>
          </p:grpSpPr>
          <p:sp>
            <p:nvSpPr>
              <p:cNvPr id="19" name="Gleichschenkliges Dreieck 18"/>
              <p:cNvSpPr/>
              <p:nvPr/>
            </p:nvSpPr>
            <p:spPr>
              <a:xfrm rot="10800000">
                <a:off x="5183776" y="4031039"/>
                <a:ext cx="135764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Gleichschenkliges Dreieck 19"/>
              <p:cNvSpPr/>
              <p:nvPr/>
            </p:nvSpPr>
            <p:spPr>
              <a:xfrm rot="10800000" flipH="1">
                <a:off x="5679650" y="4031040"/>
                <a:ext cx="138028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5080392" y="3978876"/>
                <a:ext cx="836140" cy="45719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5080392" y="1721708"/>
              <a:ext cx="836140" cy="3781168"/>
              <a:chOff x="5080392" y="1721708"/>
              <a:chExt cx="836140" cy="3781168"/>
            </a:xfrm>
          </p:grpSpPr>
          <p:grpSp>
            <p:nvGrpSpPr>
              <p:cNvPr id="15" name="Gruppieren 14"/>
              <p:cNvGrpSpPr/>
              <p:nvPr/>
            </p:nvGrpSpPr>
            <p:grpSpPr>
              <a:xfrm>
                <a:off x="5080392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3" name="Ellipse 12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Rechteck 13"/>
                <p:cNvSpPr/>
                <p:nvPr/>
              </p:nvSpPr>
              <p:spPr>
                <a:xfrm>
                  <a:off x="3608173" y="1721708"/>
                  <a:ext cx="45719" cy="364112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" name="Gruppieren 24"/>
              <p:cNvGrpSpPr/>
              <p:nvPr/>
            </p:nvGrpSpPr>
            <p:grpSpPr>
              <a:xfrm>
                <a:off x="5236911" y="1721708"/>
                <a:ext cx="679621" cy="3781168"/>
                <a:chOff x="5236911" y="1721708"/>
                <a:chExt cx="679621" cy="3781168"/>
              </a:xfrm>
            </p:grpSpPr>
            <p:grpSp>
              <p:nvGrpSpPr>
                <p:cNvPr id="16" name="Gruppieren 15"/>
                <p:cNvGrpSpPr/>
                <p:nvPr/>
              </p:nvGrpSpPr>
              <p:grpSpPr>
                <a:xfrm>
                  <a:off x="5760013" y="1721708"/>
                  <a:ext cx="156519" cy="3781168"/>
                  <a:chOff x="3550508" y="1721708"/>
                  <a:chExt cx="156519" cy="3781168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7" name="Ellipse 16"/>
                  <p:cNvSpPr/>
                  <p:nvPr/>
                </p:nvSpPr>
                <p:spPr>
                  <a:xfrm>
                    <a:off x="3550508" y="5362832"/>
                    <a:ext cx="156519" cy="140044"/>
                  </a:xfrm>
                  <a:prstGeom prst="ellips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" name="Rechteck 17"/>
                  <p:cNvSpPr/>
                  <p:nvPr/>
                </p:nvSpPr>
                <p:spPr>
                  <a:xfrm>
                    <a:off x="3605907" y="1721708"/>
                    <a:ext cx="45719" cy="3641124"/>
                  </a:xfrm>
                  <a:prstGeom prst="rect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2" name="Rechteck 21"/>
                <p:cNvSpPr/>
                <p:nvPr/>
              </p:nvSpPr>
              <p:spPr>
                <a:xfrm>
                  <a:off x="5236911" y="5409994"/>
                  <a:ext cx="523102" cy="45719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87941" y="4841354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sp>
        <p:nvSpPr>
          <p:cNvPr id="42" name="Rechteck 41"/>
          <p:cNvSpPr/>
          <p:nvPr/>
        </p:nvSpPr>
        <p:spPr>
          <a:xfrm>
            <a:off x="3967783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3967782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3814815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386645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4163438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4074311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3806036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Alle 6 </a:t>
            </a:r>
            <a:r>
              <a:rPr lang="de-DE" sz="2400" dirty="0" err="1" smtClean="0"/>
              <a:t>ms</a:t>
            </a:r>
            <a:r>
              <a:rPr lang="de-DE" sz="2400" dirty="0" smtClean="0"/>
              <a:t> wird automatisch die Interrupt Service Routine aufgerufen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055924"/>
      </p:ext>
    </p:extLst>
  </p:cSld>
  <p:clrMapOvr>
    <a:masterClrMapping/>
  </p:clrMapOvr>
  <p:transition spd="slow" advClick="0" advTm="42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2.59259E-6 L 0.0582 -0.04607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04" y="-23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8" name="Gruppieren 27"/>
          <p:cNvGrpSpPr/>
          <p:nvPr/>
        </p:nvGrpSpPr>
        <p:grpSpPr>
          <a:xfrm>
            <a:off x="3695186" y="2197958"/>
            <a:ext cx="836140" cy="3781168"/>
            <a:chOff x="5080392" y="1721708"/>
            <a:chExt cx="836140" cy="3781168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5080392" y="3978876"/>
              <a:ext cx="836140" cy="163171"/>
              <a:chOff x="5080392" y="3978876"/>
              <a:chExt cx="836140" cy="163171"/>
            </a:xfrm>
          </p:grpSpPr>
          <p:sp>
            <p:nvSpPr>
              <p:cNvPr id="19" name="Gleichschenkliges Dreieck 18"/>
              <p:cNvSpPr/>
              <p:nvPr/>
            </p:nvSpPr>
            <p:spPr>
              <a:xfrm rot="10800000">
                <a:off x="5183776" y="4031039"/>
                <a:ext cx="135764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Gleichschenkliges Dreieck 19"/>
              <p:cNvSpPr/>
              <p:nvPr/>
            </p:nvSpPr>
            <p:spPr>
              <a:xfrm rot="10800000" flipH="1">
                <a:off x="5679650" y="4031040"/>
                <a:ext cx="138028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5080392" y="3978876"/>
                <a:ext cx="836140" cy="45719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5080392" y="1721708"/>
              <a:ext cx="836140" cy="3781168"/>
              <a:chOff x="5080392" y="1721708"/>
              <a:chExt cx="836140" cy="3781168"/>
            </a:xfrm>
          </p:grpSpPr>
          <p:grpSp>
            <p:nvGrpSpPr>
              <p:cNvPr id="15" name="Gruppieren 14"/>
              <p:cNvGrpSpPr/>
              <p:nvPr/>
            </p:nvGrpSpPr>
            <p:grpSpPr>
              <a:xfrm>
                <a:off x="5080392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3" name="Ellipse 12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Rechteck 13"/>
                <p:cNvSpPr/>
                <p:nvPr/>
              </p:nvSpPr>
              <p:spPr>
                <a:xfrm>
                  <a:off x="3608173" y="1721708"/>
                  <a:ext cx="45719" cy="364112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" name="Gruppieren 24"/>
              <p:cNvGrpSpPr/>
              <p:nvPr/>
            </p:nvGrpSpPr>
            <p:grpSpPr>
              <a:xfrm>
                <a:off x="5236911" y="1721708"/>
                <a:ext cx="679621" cy="3781168"/>
                <a:chOff x="5236911" y="1721708"/>
                <a:chExt cx="679621" cy="3781168"/>
              </a:xfrm>
            </p:grpSpPr>
            <p:grpSp>
              <p:nvGrpSpPr>
                <p:cNvPr id="16" name="Gruppieren 15"/>
                <p:cNvGrpSpPr/>
                <p:nvPr/>
              </p:nvGrpSpPr>
              <p:grpSpPr>
                <a:xfrm>
                  <a:off x="5760013" y="1721708"/>
                  <a:ext cx="156519" cy="3781168"/>
                  <a:chOff x="3550508" y="1721708"/>
                  <a:chExt cx="156519" cy="3781168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7" name="Ellipse 16"/>
                  <p:cNvSpPr/>
                  <p:nvPr/>
                </p:nvSpPr>
                <p:spPr>
                  <a:xfrm>
                    <a:off x="3550508" y="5362832"/>
                    <a:ext cx="156519" cy="140044"/>
                  </a:xfrm>
                  <a:prstGeom prst="ellips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" name="Rechteck 17"/>
                  <p:cNvSpPr/>
                  <p:nvPr/>
                </p:nvSpPr>
                <p:spPr>
                  <a:xfrm>
                    <a:off x="3605907" y="1721708"/>
                    <a:ext cx="45719" cy="3641124"/>
                  </a:xfrm>
                  <a:prstGeom prst="rect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2" name="Rechteck 21"/>
                <p:cNvSpPr/>
                <p:nvPr/>
              </p:nvSpPr>
              <p:spPr>
                <a:xfrm>
                  <a:off x="5236911" y="5409994"/>
                  <a:ext cx="523102" cy="45719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685743" y="4526155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sp>
        <p:nvSpPr>
          <p:cNvPr id="42" name="Rechteck 41"/>
          <p:cNvSpPr/>
          <p:nvPr/>
        </p:nvSpPr>
        <p:spPr>
          <a:xfrm>
            <a:off x="3967783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3967782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3814815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386645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4163438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4074311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3806036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Alle 6 </a:t>
            </a:r>
            <a:r>
              <a:rPr lang="de-DE" sz="2400" dirty="0" err="1" smtClean="0"/>
              <a:t>ms</a:t>
            </a:r>
            <a:r>
              <a:rPr lang="de-DE" sz="2400" dirty="0" smtClean="0"/>
              <a:t> wird automatisch die Interrupt Service Routine aufgerufen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090762"/>
      </p:ext>
    </p:extLst>
  </p:cSld>
  <p:clrMapOvr>
    <a:masterClrMapping/>
  </p:clrMapOvr>
  <p:transition spd="slow" advClick="0" advTm="89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59259E-6 L 0.05664 -0.04375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26" y="-2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8" name="Gruppieren 27"/>
          <p:cNvGrpSpPr/>
          <p:nvPr/>
        </p:nvGrpSpPr>
        <p:grpSpPr>
          <a:xfrm>
            <a:off x="3695186" y="2197958"/>
            <a:ext cx="836140" cy="3781168"/>
            <a:chOff x="5080392" y="1721708"/>
            <a:chExt cx="836140" cy="3781168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5080392" y="3978876"/>
              <a:ext cx="836140" cy="163171"/>
              <a:chOff x="5080392" y="3978876"/>
              <a:chExt cx="836140" cy="163171"/>
            </a:xfrm>
          </p:grpSpPr>
          <p:sp>
            <p:nvSpPr>
              <p:cNvPr id="19" name="Gleichschenkliges Dreieck 18"/>
              <p:cNvSpPr/>
              <p:nvPr/>
            </p:nvSpPr>
            <p:spPr>
              <a:xfrm rot="10800000">
                <a:off x="5183776" y="4031039"/>
                <a:ext cx="135764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Gleichschenkliges Dreieck 19"/>
              <p:cNvSpPr/>
              <p:nvPr/>
            </p:nvSpPr>
            <p:spPr>
              <a:xfrm rot="10800000" flipH="1">
                <a:off x="5679650" y="4031040"/>
                <a:ext cx="138028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5080392" y="3978876"/>
                <a:ext cx="836140" cy="45719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5080392" y="1721708"/>
              <a:ext cx="836140" cy="3781168"/>
              <a:chOff x="5080392" y="1721708"/>
              <a:chExt cx="836140" cy="3781168"/>
            </a:xfrm>
          </p:grpSpPr>
          <p:grpSp>
            <p:nvGrpSpPr>
              <p:cNvPr id="15" name="Gruppieren 14"/>
              <p:cNvGrpSpPr/>
              <p:nvPr/>
            </p:nvGrpSpPr>
            <p:grpSpPr>
              <a:xfrm>
                <a:off x="5080392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3" name="Ellipse 12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Rechteck 13"/>
                <p:cNvSpPr/>
                <p:nvPr/>
              </p:nvSpPr>
              <p:spPr>
                <a:xfrm>
                  <a:off x="3608173" y="1721708"/>
                  <a:ext cx="45719" cy="364112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" name="Gruppieren 24"/>
              <p:cNvGrpSpPr/>
              <p:nvPr/>
            </p:nvGrpSpPr>
            <p:grpSpPr>
              <a:xfrm>
                <a:off x="5236911" y="1721708"/>
                <a:ext cx="679621" cy="3781168"/>
                <a:chOff x="5236911" y="1721708"/>
                <a:chExt cx="679621" cy="3781168"/>
              </a:xfrm>
            </p:grpSpPr>
            <p:grpSp>
              <p:nvGrpSpPr>
                <p:cNvPr id="16" name="Gruppieren 15"/>
                <p:cNvGrpSpPr/>
                <p:nvPr/>
              </p:nvGrpSpPr>
              <p:grpSpPr>
                <a:xfrm>
                  <a:off x="5760013" y="1721708"/>
                  <a:ext cx="156519" cy="3781168"/>
                  <a:chOff x="3550508" y="1721708"/>
                  <a:chExt cx="156519" cy="3781168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7" name="Ellipse 16"/>
                  <p:cNvSpPr/>
                  <p:nvPr/>
                </p:nvSpPr>
                <p:spPr>
                  <a:xfrm>
                    <a:off x="3550508" y="5362832"/>
                    <a:ext cx="156519" cy="140044"/>
                  </a:xfrm>
                  <a:prstGeom prst="ellips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" name="Rechteck 17"/>
                  <p:cNvSpPr/>
                  <p:nvPr/>
                </p:nvSpPr>
                <p:spPr>
                  <a:xfrm>
                    <a:off x="3605907" y="1721708"/>
                    <a:ext cx="45719" cy="3641124"/>
                  </a:xfrm>
                  <a:prstGeom prst="rect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2" name="Rechteck 21"/>
                <p:cNvSpPr/>
                <p:nvPr/>
              </p:nvSpPr>
              <p:spPr>
                <a:xfrm>
                  <a:off x="5236911" y="5409994"/>
                  <a:ext cx="523102" cy="45719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413076" y="4219178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sp>
        <p:nvSpPr>
          <p:cNvPr id="42" name="Rechteck 41"/>
          <p:cNvSpPr/>
          <p:nvPr/>
        </p:nvSpPr>
        <p:spPr>
          <a:xfrm>
            <a:off x="3967783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3967782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3814815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386645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4163438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4074311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3806036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Alle 6 </a:t>
            </a:r>
            <a:r>
              <a:rPr lang="de-DE" sz="2400" dirty="0" err="1" smtClean="0"/>
              <a:t>ms</a:t>
            </a:r>
            <a:r>
              <a:rPr lang="de-DE" sz="2400" dirty="0" smtClean="0"/>
              <a:t> wird automatisch die Interrupt Service Routine aufgerufen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051906"/>
      </p:ext>
    </p:extLst>
  </p:cSld>
  <p:clrMapOvr>
    <a:masterClrMapping/>
  </p:clrMapOvr>
  <p:transition spd="slow" advClick="0" advTm="86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3.33333E-6 L 0.05664 -0.04375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26" y="-2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8" name="Gruppieren 27"/>
          <p:cNvGrpSpPr/>
          <p:nvPr/>
        </p:nvGrpSpPr>
        <p:grpSpPr>
          <a:xfrm>
            <a:off x="3695186" y="2197958"/>
            <a:ext cx="836140" cy="3781168"/>
            <a:chOff x="5080392" y="1721708"/>
            <a:chExt cx="836140" cy="3781168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5080392" y="3978876"/>
              <a:ext cx="836140" cy="163171"/>
              <a:chOff x="5080392" y="3978876"/>
              <a:chExt cx="836140" cy="163171"/>
            </a:xfrm>
          </p:grpSpPr>
          <p:sp>
            <p:nvSpPr>
              <p:cNvPr id="19" name="Gleichschenkliges Dreieck 18"/>
              <p:cNvSpPr/>
              <p:nvPr/>
            </p:nvSpPr>
            <p:spPr>
              <a:xfrm rot="10800000">
                <a:off x="5183776" y="4031039"/>
                <a:ext cx="135764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Gleichschenkliges Dreieck 19"/>
              <p:cNvSpPr/>
              <p:nvPr/>
            </p:nvSpPr>
            <p:spPr>
              <a:xfrm rot="10800000" flipH="1">
                <a:off x="5679650" y="4031040"/>
                <a:ext cx="138028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5080392" y="3978876"/>
                <a:ext cx="836140" cy="45719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5080392" y="1721708"/>
              <a:ext cx="836140" cy="3781168"/>
              <a:chOff x="5080392" y="1721708"/>
              <a:chExt cx="836140" cy="3781168"/>
            </a:xfrm>
          </p:grpSpPr>
          <p:grpSp>
            <p:nvGrpSpPr>
              <p:cNvPr id="15" name="Gruppieren 14"/>
              <p:cNvGrpSpPr/>
              <p:nvPr/>
            </p:nvGrpSpPr>
            <p:grpSpPr>
              <a:xfrm>
                <a:off x="5080392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3" name="Ellipse 12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Rechteck 13"/>
                <p:cNvSpPr/>
                <p:nvPr/>
              </p:nvSpPr>
              <p:spPr>
                <a:xfrm>
                  <a:off x="3608173" y="1721708"/>
                  <a:ext cx="45719" cy="364112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" name="Gruppieren 24"/>
              <p:cNvGrpSpPr/>
              <p:nvPr/>
            </p:nvGrpSpPr>
            <p:grpSpPr>
              <a:xfrm>
                <a:off x="5236911" y="1721708"/>
                <a:ext cx="679621" cy="3781168"/>
                <a:chOff x="5236911" y="1721708"/>
                <a:chExt cx="679621" cy="3781168"/>
              </a:xfrm>
            </p:grpSpPr>
            <p:grpSp>
              <p:nvGrpSpPr>
                <p:cNvPr id="16" name="Gruppieren 15"/>
                <p:cNvGrpSpPr/>
                <p:nvPr/>
              </p:nvGrpSpPr>
              <p:grpSpPr>
                <a:xfrm>
                  <a:off x="5760013" y="1721708"/>
                  <a:ext cx="156519" cy="3781168"/>
                  <a:chOff x="3550508" y="1721708"/>
                  <a:chExt cx="156519" cy="3781168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7" name="Ellipse 16"/>
                  <p:cNvSpPr/>
                  <p:nvPr/>
                </p:nvSpPr>
                <p:spPr>
                  <a:xfrm>
                    <a:off x="3550508" y="5362832"/>
                    <a:ext cx="156519" cy="140044"/>
                  </a:xfrm>
                  <a:prstGeom prst="ellips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" name="Rechteck 17"/>
                  <p:cNvSpPr/>
                  <p:nvPr/>
                </p:nvSpPr>
                <p:spPr>
                  <a:xfrm>
                    <a:off x="3605907" y="1721708"/>
                    <a:ext cx="45719" cy="3641124"/>
                  </a:xfrm>
                  <a:prstGeom prst="rect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2" name="Rechteck 21"/>
                <p:cNvSpPr/>
                <p:nvPr/>
              </p:nvSpPr>
              <p:spPr>
                <a:xfrm>
                  <a:off x="5236911" y="5409994"/>
                  <a:ext cx="523102" cy="45719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87941" y="4841354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sp>
        <p:nvSpPr>
          <p:cNvPr id="42" name="Rechteck 41"/>
          <p:cNvSpPr/>
          <p:nvPr/>
        </p:nvSpPr>
        <p:spPr>
          <a:xfrm>
            <a:off x="3967783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3967782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3814815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386645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4163438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4074311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3806036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Der Counter zählt in 6 Takten von 0 bis zum </a:t>
            </a:r>
            <a:r>
              <a:rPr lang="de-DE" sz="2400" dirty="0" err="1" smtClean="0"/>
              <a:t>Autoreload</a:t>
            </a:r>
            <a:r>
              <a:rPr lang="de-DE" sz="2400" dirty="0" smtClean="0"/>
              <a:t> Register ARR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059390"/>
      </p:ext>
    </p:extLst>
  </p:cSld>
  <p:clrMapOvr>
    <a:masterClrMapping/>
  </p:clrMapOvr>
  <p:transition spd="slow" advTm="73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2.59259E-6 L 0.0582 -0.04607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04" y="-23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8" name="Gruppieren 27"/>
          <p:cNvGrpSpPr/>
          <p:nvPr/>
        </p:nvGrpSpPr>
        <p:grpSpPr>
          <a:xfrm>
            <a:off x="3695186" y="2197958"/>
            <a:ext cx="836140" cy="3781168"/>
            <a:chOff x="5080392" y="1721708"/>
            <a:chExt cx="836140" cy="3781168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5080392" y="3978876"/>
              <a:ext cx="836140" cy="163171"/>
              <a:chOff x="5080392" y="3978876"/>
              <a:chExt cx="836140" cy="163171"/>
            </a:xfrm>
          </p:grpSpPr>
          <p:sp>
            <p:nvSpPr>
              <p:cNvPr id="19" name="Gleichschenkliges Dreieck 18"/>
              <p:cNvSpPr/>
              <p:nvPr/>
            </p:nvSpPr>
            <p:spPr>
              <a:xfrm rot="10800000">
                <a:off x="5183776" y="4031039"/>
                <a:ext cx="135764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Gleichschenkliges Dreieck 19"/>
              <p:cNvSpPr/>
              <p:nvPr/>
            </p:nvSpPr>
            <p:spPr>
              <a:xfrm rot="10800000" flipH="1">
                <a:off x="5679650" y="4031040"/>
                <a:ext cx="138028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5080392" y="3978876"/>
                <a:ext cx="836140" cy="45719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5080392" y="1721708"/>
              <a:ext cx="836140" cy="3781168"/>
              <a:chOff x="5080392" y="1721708"/>
              <a:chExt cx="836140" cy="3781168"/>
            </a:xfrm>
          </p:grpSpPr>
          <p:grpSp>
            <p:nvGrpSpPr>
              <p:cNvPr id="15" name="Gruppieren 14"/>
              <p:cNvGrpSpPr/>
              <p:nvPr/>
            </p:nvGrpSpPr>
            <p:grpSpPr>
              <a:xfrm>
                <a:off x="5080392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3" name="Ellipse 12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Rechteck 13"/>
                <p:cNvSpPr/>
                <p:nvPr/>
              </p:nvSpPr>
              <p:spPr>
                <a:xfrm>
                  <a:off x="3608173" y="1721708"/>
                  <a:ext cx="45719" cy="364112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" name="Gruppieren 24"/>
              <p:cNvGrpSpPr/>
              <p:nvPr/>
            </p:nvGrpSpPr>
            <p:grpSpPr>
              <a:xfrm>
                <a:off x="5236911" y="1721708"/>
                <a:ext cx="679621" cy="3781168"/>
                <a:chOff x="5236911" y="1721708"/>
                <a:chExt cx="679621" cy="3781168"/>
              </a:xfrm>
            </p:grpSpPr>
            <p:grpSp>
              <p:nvGrpSpPr>
                <p:cNvPr id="16" name="Gruppieren 15"/>
                <p:cNvGrpSpPr/>
                <p:nvPr/>
              </p:nvGrpSpPr>
              <p:grpSpPr>
                <a:xfrm>
                  <a:off x="5760013" y="1721708"/>
                  <a:ext cx="156519" cy="3781168"/>
                  <a:chOff x="3550508" y="1721708"/>
                  <a:chExt cx="156519" cy="3781168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7" name="Ellipse 16"/>
                  <p:cNvSpPr/>
                  <p:nvPr/>
                </p:nvSpPr>
                <p:spPr>
                  <a:xfrm>
                    <a:off x="3550508" y="5362832"/>
                    <a:ext cx="156519" cy="140044"/>
                  </a:xfrm>
                  <a:prstGeom prst="ellips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" name="Rechteck 17"/>
                  <p:cNvSpPr/>
                  <p:nvPr/>
                </p:nvSpPr>
                <p:spPr>
                  <a:xfrm>
                    <a:off x="3605907" y="1721708"/>
                    <a:ext cx="45719" cy="3641124"/>
                  </a:xfrm>
                  <a:prstGeom prst="rect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2" name="Rechteck 21"/>
                <p:cNvSpPr/>
                <p:nvPr/>
              </p:nvSpPr>
              <p:spPr>
                <a:xfrm>
                  <a:off x="5236911" y="5409994"/>
                  <a:ext cx="523102" cy="45719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078910" y="3923124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sp>
        <p:nvSpPr>
          <p:cNvPr id="42" name="Rechteck 41"/>
          <p:cNvSpPr/>
          <p:nvPr/>
        </p:nvSpPr>
        <p:spPr>
          <a:xfrm>
            <a:off x="3967783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3967782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3814815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386645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4163438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4074311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3806036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Alle 6 </a:t>
            </a:r>
            <a:r>
              <a:rPr lang="de-DE" sz="2400" dirty="0" err="1" smtClean="0"/>
              <a:t>ms</a:t>
            </a:r>
            <a:r>
              <a:rPr lang="de-DE" sz="2400" dirty="0" smtClean="0"/>
              <a:t> wird automatisch die Interrupt Service Routine aufgerufen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953284"/>
      </p:ext>
    </p:extLst>
  </p:cSld>
  <p:clrMapOvr>
    <a:masterClrMapping/>
  </p:clrMapOvr>
  <p:transition spd="slow" advClick="0" advTm="90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86 -0.04236 L 0.05665 -0.04375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00" y="-6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8" name="Gruppieren 27"/>
          <p:cNvGrpSpPr/>
          <p:nvPr/>
        </p:nvGrpSpPr>
        <p:grpSpPr>
          <a:xfrm>
            <a:off x="3695186" y="2197958"/>
            <a:ext cx="836140" cy="3781168"/>
            <a:chOff x="5080392" y="1721708"/>
            <a:chExt cx="836140" cy="3781168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5080392" y="3978876"/>
              <a:ext cx="836140" cy="163171"/>
              <a:chOff x="5080392" y="3978876"/>
              <a:chExt cx="836140" cy="163171"/>
            </a:xfrm>
          </p:grpSpPr>
          <p:sp>
            <p:nvSpPr>
              <p:cNvPr id="19" name="Gleichschenkliges Dreieck 18"/>
              <p:cNvSpPr/>
              <p:nvPr/>
            </p:nvSpPr>
            <p:spPr>
              <a:xfrm rot="10800000">
                <a:off x="5183776" y="4031039"/>
                <a:ext cx="135764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Gleichschenkliges Dreieck 19"/>
              <p:cNvSpPr/>
              <p:nvPr/>
            </p:nvSpPr>
            <p:spPr>
              <a:xfrm rot="10800000" flipH="1">
                <a:off x="5679650" y="4031040"/>
                <a:ext cx="138028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5080392" y="3978876"/>
                <a:ext cx="836140" cy="45719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5080392" y="1721708"/>
              <a:ext cx="836140" cy="3781168"/>
              <a:chOff x="5080392" y="1721708"/>
              <a:chExt cx="836140" cy="3781168"/>
            </a:xfrm>
          </p:grpSpPr>
          <p:grpSp>
            <p:nvGrpSpPr>
              <p:cNvPr id="15" name="Gruppieren 14"/>
              <p:cNvGrpSpPr/>
              <p:nvPr/>
            </p:nvGrpSpPr>
            <p:grpSpPr>
              <a:xfrm>
                <a:off x="5080392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3" name="Ellipse 12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Rechteck 13"/>
                <p:cNvSpPr/>
                <p:nvPr/>
              </p:nvSpPr>
              <p:spPr>
                <a:xfrm>
                  <a:off x="3608173" y="1721708"/>
                  <a:ext cx="45719" cy="364112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" name="Gruppieren 24"/>
              <p:cNvGrpSpPr/>
              <p:nvPr/>
            </p:nvGrpSpPr>
            <p:grpSpPr>
              <a:xfrm>
                <a:off x="5236911" y="1721708"/>
                <a:ext cx="679621" cy="3781168"/>
                <a:chOff x="5236911" y="1721708"/>
                <a:chExt cx="679621" cy="3781168"/>
              </a:xfrm>
            </p:grpSpPr>
            <p:grpSp>
              <p:nvGrpSpPr>
                <p:cNvPr id="16" name="Gruppieren 15"/>
                <p:cNvGrpSpPr/>
                <p:nvPr/>
              </p:nvGrpSpPr>
              <p:grpSpPr>
                <a:xfrm>
                  <a:off x="5760013" y="1721708"/>
                  <a:ext cx="156519" cy="3781168"/>
                  <a:chOff x="3550508" y="1721708"/>
                  <a:chExt cx="156519" cy="3781168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7" name="Ellipse 16"/>
                  <p:cNvSpPr/>
                  <p:nvPr/>
                </p:nvSpPr>
                <p:spPr>
                  <a:xfrm>
                    <a:off x="3550508" y="5362832"/>
                    <a:ext cx="156519" cy="140044"/>
                  </a:xfrm>
                  <a:prstGeom prst="ellips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" name="Rechteck 17"/>
                  <p:cNvSpPr/>
                  <p:nvPr/>
                </p:nvSpPr>
                <p:spPr>
                  <a:xfrm>
                    <a:off x="3605907" y="1721708"/>
                    <a:ext cx="45719" cy="3641124"/>
                  </a:xfrm>
                  <a:prstGeom prst="rect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2" name="Rechteck 21"/>
                <p:cNvSpPr/>
                <p:nvPr/>
              </p:nvSpPr>
              <p:spPr>
                <a:xfrm>
                  <a:off x="5236911" y="5409994"/>
                  <a:ext cx="523102" cy="45719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pic>
        <p:nvPicPr>
          <p:cNvPr id="29" name="Google Shape;57;p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797606" y="3607927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4" name="Gruppieren 3"/>
          <p:cNvGrpSpPr/>
          <p:nvPr/>
        </p:nvGrpSpPr>
        <p:grpSpPr>
          <a:xfrm>
            <a:off x="3814815" y="1228357"/>
            <a:ext cx="607925" cy="1984844"/>
            <a:chOff x="3814815" y="1228357"/>
            <a:chExt cx="607925" cy="1984844"/>
          </a:xfrm>
        </p:grpSpPr>
        <p:sp>
          <p:nvSpPr>
            <p:cNvPr id="3" name="Explosion 2 2"/>
            <p:cNvSpPr/>
            <p:nvPr/>
          </p:nvSpPr>
          <p:spPr>
            <a:xfrm rot="20446617">
              <a:off x="3869092" y="2966920"/>
              <a:ext cx="168187" cy="227583"/>
            </a:xfrm>
            <a:prstGeom prst="irregularSeal2">
              <a:avLst/>
            </a:prstGeom>
            <a:solidFill>
              <a:srgbClr val="FFC000"/>
            </a:solidFill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0" name="Explosion 2 49"/>
            <p:cNvSpPr/>
            <p:nvPr/>
          </p:nvSpPr>
          <p:spPr>
            <a:xfrm rot="20446617">
              <a:off x="4160134" y="2985618"/>
              <a:ext cx="168187" cy="227583"/>
            </a:xfrm>
            <a:prstGeom prst="irregularSeal2">
              <a:avLst/>
            </a:prstGeom>
            <a:solidFill>
              <a:srgbClr val="FFC000"/>
            </a:solidFill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2" name="Gruppieren 1"/>
            <p:cNvGrpSpPr/>
            <p:nvPr/>
          </p:nvGrpSpPr>
          <p:grpSpPr>
            <a:xfrm>
              <a:off x="3814815" y="1228357"/>
              <a:ext cx="607925" cy="1781732"/>
              <a:chOff x="3814815" y="1228357"/>
              <a:chExt cx="607925" cy="1781732"/>
            </a:xfrm>
          </p:grpSpPr>
          <p:sp>
            <p:nvSpPr>
              <p:cNvPr id="42" name="Rechteck 41"/>
              <p:cNvSpPr/>
              <p:nvPr/>
            </p:nvSpPr>
            <p:spPr>
              <a:xfrm>
                <a:off x="3967783" y="1835695"/>
                <a:ext cx="258780" cy="858797"/>
              </a:xfrm>
              <a:prstGeom prst="rect">
                <a:avLst/>
              </a:prstGeom>
              <a:gradFill flip="none" rotWithShape="1">
                <a:gsLst>
                  <a:gs pos="34000">
                    <a:schemeClr val="accent5">
                      <a:lumMod val="89000"/>
                    </a:schemeClr>
                  </a:gs>
                  <a:gs pos="100000">
                    <a:schemeClr val="tx2"/>
                  </a:gs>
                  <a:gs pos="100000">
                    <a:schemeClr val="accent5">
                      <a:lumMod val="75000"/>
                    </a:schemeClr>
                  </a:gs>
                  <a:gs pos="82000">
                    <a:schemeClr val="accent5">
                      <a:lumMod val="70000"/>
                    </a:schemeClr>
                  </a:gs>
                </a:gsLst>
                <a:lin ang="0" scaled="0"/>
                <a:tileRect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de-DE" sz="1200" dirty="0" smtClean="0">
                    <a:solidFill>
                      <a:srgbClr val="FFFF00"/>
                    </a:solidFill>
                  </a:rPr>
                  <a:t>INT</a:t>
                </a:r>
                <a:endParaRPr lang="de-DE" sz="1200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43" name="Gleichschenkliges Dreieck 42"/>
              <p:cNvSpPr/>
              <p:nvPr/>
            </p:nvSpPr>
            <p:spPr>
              <a:xfrm>
                <a:off x="3967782" y="1465078"/>
                <a:ext cx="258779" cy="370617"/>
              </a:xfrm>
              <a:prstGeom prst="triangle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1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5" name="Freihandform 44"/>
              <p:cNvSpPr/>
              <p:nvPr/>
            </p:nvSpPr>
            <p:spPr>
              <a:xfrm>
                <a:off x="3814815" y="2691912"/>
                <a:ext cx="607925" cy="211015"/>
              </a:xfrm>
              <a:custGeom>
                <a:avLst/>
                <a:gdLst>
                  <a:gd name="connsiteX0" fmla="*/ 145701 w 607925"/>
                  <a:gd name="connsiteY0" fmla="*/ 5024 h 211015"/>
                  <a:gd name="connsiteX1" fmla="*/ 0 w 607925"/>
                  <a:gd name="connsiteY1" fmla="*/ 211015 h 211015"/>
                  <a:gd name="connsiteX2" fmla="*/ 607925 w 607925"/>
                  <a:gd name="connsiteY2" fmla="*/ 211015 h 211015"/>
                  <a:gd name="connsiteX3" fmla="*/ 417006 w 607925"/>
                  <a:gd name="connsiteY3" fmla="*/ 0 h 211015"/>
                  <a:gd name="connsiteX4" fmla="*/ 145701 w 607925"/>
                  <a:gd name="connsiteY4" fmla="*/ 5024 h 211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7925" h="211015">
                    <a:moveTo>
                      <a:pt x="145701" y="5024"/>
                    </a:moveTo>
                    <a:lnTo>
                      <a:pt x="0" y="211015"/>
                    </a:lnTo>
                    <a:lnTo>
                      <a:pt x="607925" y="211015"/>
                    </a:lnTo>
                    <a:lnTo>
                      <a:pt x="417006" y="0"/>
                    </a:lnTo>
                    <a:lnTo>
                      <a:pt x="145701" y="5024"/>
                    </a:lnTo>
                    <a:close/>
                  </a:path>
                </a:pathLst>
              </a:custGeom>
              <a:gradFill>
                <a:gsLst>
                  <a:gs pos="34000">
                    <a:schemeClr val="accent2"/>
                  </a:gs>
                  <a:gs pos="100000">
                    <a:schemeClr val="tx2"/>
                  </a:gs>
                  <a:gs pos="100000">
                    <a:schemeClr val="accent2">
                      <a:lumMod val="50000"/>
                    </a:schemeClr>
                  </a:gs>
                  <a:gs pos="82000">
                    <a:schemeClr val="accent2">
                      <a:lumMod val="50000"/>
                    </a:schemeClr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6" name="Trapezoid 45"/>
              <p:cNvSpPr/>
              <p:nvPr/>
            </p:nvSpPr>
            <p:spPr>
              <a:xfrm>
                <a:off x="3866451" y="2901156"/>
                <a:ext cx="159379" cy="108933"/>
              </a:xfrm>
              <a:prstGeom prst="trapezoid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7" name="Trapezoid 46"/>
              <p:cNvSpPr/>
              <p:nvPr/>
            </p:nvSpPr>
            <p:spPr>
              <a:xfrm>
                <a:off x="4163438" y="2901156"/>
                <a:ext cx="159379" cy="108933"/>
              </a:xfrm>
              <a:prstGeom prst="trapezoid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4" name="Rechteck 43"/>
              <p:cNvSpPr/>
              <p:nvPr/>
            </p:nvSpPr>
            <p:spPr>
              <a:xfrm>
                <a:off x="4074311" y="1228357"/>
                <a:ext cx="45719" cy="281353"/>
              </a:xfrm>
              <a:prstGeom prst="rect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9" name="Textfeld 48"/>
          <p:cNvSpPr txBox="1"/>
          <p:nvPr/>
        </p:nvSpPr>
        <p:spPr>
          <a:xfrm>
            <a:off x="3806036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1" name="Explosion 2 50"/>
          <p:cNvSpPr/>
          <p:nvPr/>
        </p:nvSpPr>
        <p:spPr>
          <a:xfrm>
            <a:off x="4886972" y="778527"/>
            <a:ext cx="3508744" cy="2166003"/>
          </a:xfrm>
          <a:prstGeom prst="irregularSeal2">
            <a:avLst/>
          </a:prstGeom>
          <a:solidFill>
            <a:srgbClr val="FFC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>
                <a:solidFill>
                  <a:srgbClr val="FF0000"/>
                </a:solidFill>
              </a:rPr>
              <a:t>Interrupt</a:t>
            </a:r>
            <a:endParaRPr lang="de-DE" sz="2800" dirty="0">
              <a:solidFill>
                <a:srgbClr val="FF0000"/>
              </a:solidFill>
            </a:endParaRPr>
          </a:p>
        </p:txBody>
      </p:sp>
      <p:sp>
        <p:nvSpPr>
          <p:cNvPr id="52" name="Textfeld 51"/>
          <p:cNvSpPr txBox="1"/>
          <p:nvPr/>
        </p:nvSpPr>
        <p:spPr>
          <a:xfrm>
            <a:off x="8913293" y="1228357"/>
            <a:ext cx="2793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Alle 6 </a:t>
            </a:r>
            <a:r>
              <a:rPr lang="de-DE" sz="2400" dirty="0" err="1" smtClean="0"/>
              <a:t>ms</a:t>
            </a:r>
            <a:r>
              <a:rPr lang="de-DE" sz="2400" dirty="0" smtClean="0"/>
              <a:t> wird automatisch die Interrupt Service Routine aufgerufen</a:t>
            </a:r>
          </a:p>
        </p:txBody>
      </p:sp>
      <p:pic>
        <p:nvPicPr>
          <p:cNvPr id="6" name="Audio 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450279"/>
      </p:ext>
    </p:extLst>
  </p:cSld>
  <p:clrMapOvr>
    <a:masterClrMapping/>
  </p:clrMapOvr>
  <p:transition spd="slow" advClick="0" advTm="880">
    <p:sndAc>
      <p:stSnd>
        <p:snd r:embed="rId4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-1.48148E-6 L -0.04844 -0.09306 L -0.12435 -0.14722 L -0.19687 -0.11111 L -0.26406 -0.03611 L -0.28828 0.01944 L -0.28906 0.21944 " pathEditMode="relative" ptsTypes="AAAAA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14729" y="5101209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" name="Gruppieren 1"/>
          <p:cNvGrpSpPr/>
          <p:nvPr/>
        </p:nvGrpSpPr>
        <p:grpSpPr>
          <a:xfrm>
            <a:off x="3695186" y="1228357"/>
            <a:ext cx="836140" cy="4750769"/>
            <a:chOff x="3695186" y="1228357"/>
            <a:chExt cx="836140" cy="4750769"/>
          </a:xfrm>
        </p:grpSpPr>
        <p:grpSp>
          <p:nvGrpSpPr>
            <p:cNvPr id="28" name="Gruppieren 27"/>
            <p:cNvGrpSpPr/>
            <p:nvPr/>
          </p:nvGrpSpPr>
          <p:grpSpPr>
            <a:xfrm>
              <a:off x="3695186" y="2197958"/>
              <a:ext cx="836140" cy="3781168"/>
              <a:chOff x="5080392" y="1721708"/>
              <a:chExt cx="836140" cy="3781168"/>
            </a:xfrm>
          </p:grpSpPr>
          <p:grpSp>
            <p:nvGrpSpPr>
              <p:cNvPr id="24" name="Gruppieren 23"/>
              <p:cNvGrpSpPr/>
              <p:nvPr/>
            </p:nvGrpSpPr>
            <p:grpSpPr>
              <a:xfrm>
                <a:off x="5080392" y="3978876"/>
                <a:ext cx="836140" cy="163171"/>
                <a:chOff x="5080392" y="3978876"/>
                <a:chExt cx="836140" cy="163171"/>
              </a:xfrm>
            </p:grpSpPr>
            <p:sp>
              <p:nvSpPr>
                <p:cNvPr id="19" name="Gleichschenkliges Dreieck 18"/>
                <p:cNvSpPr/>
                <p:nvPr/>
              </p:nvSpPr>
              <p:spPr>
                <a:xfrm rot="10800000">
                  <a:off x="5183776" y="4031039"/>
                  <a:ext cx="135764" cy="111007"/>
                </a:xfrm>
                <a:prstGeom prst="triangle">
                  <a:avLst>
                    <a:gd name="adj" fmla="val 99990"/>
                  </a:avLst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0" name="Gleichschenkliges Dreieck 19"/>
                <p:cNvSpPr/>
                <p:nvPr/>
              </p:nvSpPr>
              <p:spPr>
                <a:xfrm rot="10800000" flipH="1">
                  <a:off x="5679650" y="4031040"/>
                  <a:ext cx="138028" cy="111007"/>
                </a:xfrm>
                <a:prstGeom prst="triangle">
                  <a:avLst>
                    <a:gd name="adj" fmla="val 99990"/>
                  </a:avLst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1" name="Rechteck 20"/>
                <p:cNvSpPr/>
                <p:nvPr/>
              </p:nvSpPr>
              <p:spPr>
                <a:xfrm>
                  <a:off x="5080392" y="3978876"/>
                  <a:ext cx="836140" cy="45719"/>
                </a:xfrm>
                <a:prstGeom prst="rect">
                  <a:avLst/>
                </a:prstGeom>
                <a:solidFill>
                  <a:schemeClr val="accent6">
                    <a:lumMod val="50000"/>
                  </a:schemeClr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7" name="Gruppieren 26"/>
              <p:cNvGrpSpPr/>
              <p:nvPr/>
            </p:nvGrpSpPr>
            <p:grpSpPr>
              <a:xfrm>
                <a:off x="5080392" y="1721708"/>
                <a:ext cx="836140" cy="3781168"/>
                <a:chOff x="5080392" y="1721708"/>
                <a:chExt cx="836140" cy="3781168"/>
              </a:xfrm>
            </p:grpSpPr>
            <p:grpSp>
              <p:nvGrpSpPr>
                <p:cNvPr id="15" name="Gruppieren 14"/>
                <p:cNvGrpSpPr/>
                <p:nvPr/>
              </p:nvGrpSpPr>
              <p:grpSpPr>
                <a:xfrm>
                  <a:off x="5080392" y="1721708"/>
                  <a:ext cx="156519" cy="3781168"/>
                  <a:chOff x="3550508" y="1721708"/>
                  <a:chExt cx="156519" cy="3781168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3" name="Ellipse 12"/>
                  <p:cNvSpPr/>
                  <p:nvPr/>
                </p:nvSpPr>
                <p:spPr>
                  <a:xfrm>
                    <a:off x="3550508" y="5362832"/>
                    <a:ext cx="156519" cy="140044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" name="Rechteck 13"/>
                  <p:cNvSpPr/>
                  <p:nvPr/>
                </p:nvSpPr>
                <p:spPr>
                  <a:xfrm>
                    <a:off x="3608173" y="1721708"/>
                    <a:ext cx="45719" cy="3641124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25" name="Gruppieren 24"/>
                <p:cNvGrpSpPr/>
                <p:nvPr/>
              </p:nvGrpSpPr>
              <p:grpSpPr>
                <a:xfrm>
                  <a:off x="5236911" y="1721708"/>
                  <a:ext cx="679621" cy="3781168"/>
                  <a:chOff x="5236911" y="1721708"/>
                  <a:chExt cx="679621" cy="3781168"/>
                </a:xfrm>
              </p:grpSpPr>
              <p:grpSp>
                <p:nvGrpSpPr>
                  <p:cNvPr id="16" name="Gruppieren 15"/>
                  <p:cNvGrpSpPr/>
                  <p:nvPr/>
                </p:nvGrpSpPr>
                <p:grpSpPr>
                  <a:xfrm>
                    <a:off x="5760013" y="1721708"/>
                    <a:ext cx="156519" cy="3781168"/>
                    <a:chOff x="3550508" y="1721708"/>
                    <a:chExt cx="156519" cy="3781168"/>
                  </a:xfrm>
                  <a:solidFill>
                    <a:schemeClr val="accent2">
                      <a:lumMod val="50000"/>
                    </a:schemeClr>
                  </a:solidFill>
                </p:grpSpPr>
                <p:sp>
                  <p:nvSpPr>
                    <p:cNvPr id="17" name="Ellipse 16"/>
                    <p:cNvSpPr/>
                    <p:nvPr/>
                  </p:nvSpPr>
                  <p:spPr>
                    <a:xfrm>
                      <a:off x="3550508" y="5362832"/>
                      <a:ext cx="156519" cy="140044"/>
                    </a:xfrm>
                    <a:prstGeom prst="ellipse">
                      <a:avLst/>
                    </a:prstGeom>
                    <a:grpFill/>
                    <a:ln w="158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/>
                    </a:p>
                  </p:txBody>
                </p:sp>
                <p:sp>
                  <p:nvSpPr>
                    <p:cNvPr id="18" name="Rechteck 17"/>
                    <p:cNvSpPr/>
                    <p:nvPr/>
                  </p:nvSpPr>
                  <p:spPr>
                    <a:xfrm>
                      <a:off x="3605907" y="1721708"/>
                      <a:ext cx="45719" cy="3641124"/>
                    </a:xfrm>
                    <a:prstGeom prst="rect">
                      <a:avLst/>
                    </a:prstGeom>
                    <a:grpFill/>
                    <a:ln w="158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/>
                    </a:p>
                  </p:txBody>
                </p:sp>
              </p:grpSp>
              <p:sp>
                <p:nvSpPr>
                  <p:cNvPr id="22" name="Rechteck 21"/>
                  <p:cNvSpPr/>
                  <p:nvPr/>
                </p:nvSpPr>
                <p:spPr>
                  <a:xfrm>
                    <a:off x="5236911" y="5409994"/>
                    <a:ext cx="523102" cy="45719"/>
                  </a:xfrm>
                  <a:prstGeom prst="rect">
                    <a:avLst/>
                  </a:prstGeom>
                  <a:solidFill>
                    <a:schemeClr val="accent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</p:grpSp>
        <p:sp>
          <p:nvSpPr>
            <p:cNvPr id="42" name="Rechteck 41"/>
            <p:cNvSpPr/>
            <p:nvPr/>
          </p:nvSpPr>
          <p:spPr>
            <a:xfrm>
              <a:off x="3967783" y="1835695"/>
              <a:ext cx="258780" cy="858797"/>
            </a:xfrm>
            <a:prstGeom prst="rect">
              <a:avLst/>
            </a:prstGeom>
            <a:gradFill flip="none" rotWithShape="1">
              <a:gsLst>
                <a:gs pos="34000">
                  <a:schemeClr val="accent5">
                    <a:lumMod val="89000"/>
                  </a:schemeClr>
                </a:gs>
                <a:gs pos="100000">
                  <a:schemeClr val="tx2"/>
                </a:gs>
                <a:gs pos="100000">
                  <a:schemeClr val="accent5">
                    <a:lumMod val="75000"/>
                  </a:schemeClr>
                </a:gs>
                <a:gs pos="82000">
                  <a:schemeClr val="accent5">
                    <a:lumMod val="70000"/>
                  </a:schemeClr>
                </a:gs>
              </a:gsLst>
              <a:lin ang="0" scaled="0"/>
              <a:tileRect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sz="1200" dirty="0" smtClean="0">
                  <a:solidFill>
                    <a:srgbClr val="FFFF00"/>
                  </a:solidFill>
                </a:rPr>
                <a:t>INT</a:t>
              </a:r>
              <a:endParaRPr lang="de-DE" sz="1200" dirty="0">
                <a:solidFill>
                  <a:srgbClr val="FFFF00"/>
                </a:solidFill>
              </a:endParaRPr>
            </a:p>
          </p:txBody>
        </p:sp>
        <p:sp>
          <p:nvSpPr>
            <p:cNvPr id="43" name="Gleichschenkliges Dreieck 42"/>
            <p:cNvSpPr/>
            <p:nvPr/>
          </p:nvSpPr>
          <p:spPr>
            <a:xfrm>
              <a:off x="3967782" y="1465078"/>
              <a:ext cx="258779" cy="370617"/>
            </a:xfrm>
            <a:prstGeom prst="triangl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1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0" scaled="0"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5" name="Freihandform 44"/>
            <p:cNvSpPr/>
            <p:nvPr/>
          </p:nvSpPr>
          <p:spPr>
            <a:xfrm>
              <a:off x="3814815" y="2691912"/>
              <a:ext cx="607925" cy="211015"/>
            </a:xfrm>
            <a:custGeom>
              <a:avLst/>
              <a:gdLst>
                <a:gd name="connsiteX0" fmla="*/ 145701 w 607925"/>
                <a:gd name="connsiteY0" fmla="*/ 5024 h 211015"/>
                <a:gd name="connsiteX1" fmla="*/ 0 w 607925"/>
                <a:gd name="connsiteY1" fmla="*/ 211015 h 211015"/>
                <a:gd name="connsiteX2" fmla="*/ 607925 w 607925"/>
                <a:gd name="connsiteY2" fmla="*/ 211015 h 211015"/>
                <a:gd name="connsiteX3" fmla="*/ 417006 w 607925"/>
                <a:gd name="connsiteY3" fmla="*/ 0 h 211015"/>
                <a:gd name="connsiteX4" fmla="*/ 145701 w 607925"/>
                <a:gd name="connsiteY4" fmla="*/ 5024 h 211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7925" h="211015">
                  <a:moveTo>
                    <a:pt x="145701" y="5024"/>
                  </a:moveTo>
                  <a:lnTo>
                    <a:pt x="0" y="211015"/>
                  </a:lnTo>
                  <a:lnTo>
                    <a:pt x="607925" y="211015"/>
                  </a:lnTo>
                  <a:lnTo>
                    <a:pt x="417006" y="0"/>
                  </a:lnTo>
                  <a:lnTo>
                    <a:pt x="145701" y="5024"/>
                  </a:lnTo>
                  <a:close/>
                </a:path>
              </a:pathLst>
            </a:custGeom>
            <a:gradFill>
              <a:gsLst>
                <a:gs pos="34000">
                  <a:schemeClr val="accent2"/>
                </a:gs>
                <a:gs pos="100000">
                  <a:schemeClr val="tx2"/>
                </a:gs>
                <a:gs pos="100000">
                  <a:schemeClr val="accent2">
                    <a:lumMod val="50000"/>
                  </a:schemeClr>
                </a:gs>
                <a:gs pos="82000">
                  <a:schemeClr val="accent2">
                    <a:lumMod val="50000"/>
                  </a:schemeClr>
                </a:gs>
              </a:gsLst>
              <a:lin ang="0" scaled="0"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6" name="Trapezoid 45"/>
            <p:cNvSpPr/>
            <p:nvPr/>
          </p:nvSpPr>
          <p:spPr>
            <a:xfrm>
              <a:off x="3866451" y="2901156"/>
              <a:ext cx="159379" cy="108933"/>
            </a:xfrm>
            <a:prstGeom prst="trapezoid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7" name="Trapezoid 46"/>
            <p:cNvSpPr/>
            <p:nvPr/>
          </p:nvSpPr>
          <p:spPr>
            <a:xfrm>
              <a:off x="4163438" y="2901156"/>
              <a:ext cx="159379" cy="108933"/>
            </a:xfrm>
            <a:prstGeom prst="trapezoid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4" name="Rechteck 43"/>
            <p:cNvSpPr/>
            <p:nvPr/>
          </p:nvSpPr>
          <p:spPr>
            <a:xfrm>
              <a:off x="4074311" y="1228357"/>
              <a:ext cx="45719" cy="281353"/>
            </a:xfrm>
            <a:prstGeom prst="rect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9" name="Textfeld 48"/>
            <p:cNvSpPr txBox="1"/>
            <p:nvPr/>
          </p:nvSpPr>
          <p:spPr>
            <a:xfrm>
              <a:off x="3806036" y="5511523"/>
              <a:ext cx="576237" cy="415498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 algn="ctr"/>
              <a:r>
                <a:rPr lang="de-DE" sz="2400" dirty="0" smtClean="0"/>
                <a:t>ARR</a:t>
              </a:r>
            </a:p>
          </p:txBody>
        </p:sp>
      </p:grpSp>
      <p:sp>
        <p:nvSpPr>
          <p:cNvPr id="50" name="Textfeld 49"/>
          <p:cNvSpPr txBox="1"/>
          <p:nvPr/>
        </p:nvSpPr>
        <p:spPr>
          <a:xfrm>
            <a:off x="8913293" y="1228357"/>
            <a:ext cx="2793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ARR wir auf 9 programmiert</a:t>
            </a:r>
          </a:p>
        </p:txBody>
      </p:sp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46890713"/>
      </p:ext>
    </p:extLst>
  </p:cSld>
  <p:clrMapOvr>
    <a:masterClrMapping/>
  </p:clrMapOvr>
  <p:transition spd="slow" advClick="0" advTm="160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2.96296E-6 L 0.24154 0.000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70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14729" y="5101209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4452552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ARR wir auf 9 programmiert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18238941"/>
      </p:ext>
    </p:extLst>
  </p:cSld>
  <p:clrMapOvr>
    <a:masterClrMapping/>
  </p:clrMapOvr>
  <p:transition spd="slow" advClick="0" advTm="615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11111E-6 L 0.00052 -0.1775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14729" y="5101209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Mit PSC=1ms (31999):</a:t>
            </a:r>
          </a:p>
          <a:p>
            <a:r>
              <a:rPr lang="de-DE" sz="2400" dirty="0" smtClean="0"/>
              <a:t>Alle 10ms ein Interrupt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282143"/>
      </p:ext>
    </p:extLst>
  </p:cSld>
  <p:clrMapOvr>
    <a:masterClrMapping/>
  </p:clrMapOvr>
  <p:transition spd="slow" advClick="0" advTm="114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11111E-6 L 0.05143 -0.04028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99482" y="4838780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Mit PSC=1ms (31999):</a:t>
            </a:r>
          </a:p>
          <a:p>
            <a:r>
              <a:rPr lang="de-DE" sz="2400" dirty="0" smtClean="0"/>
              <a:t>Alle 10ms ein Interrupt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183622"/>
      </p:ext>
    </p:extLst>
  </p:cSld>
  <p:clrMapOvr>
    <a:masterClrMapping/>
  </p:clrMapOvr>
  <p:transition spd="slow" advClick="0" advTm="56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4.44444E-6 L 0.05143 -0.04027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704920" y="4524868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Mit PSC=1ms (31999):</a:t>
            </a:r>
          </a:p>
          <a:p>
            <a:r>
              <a:rPr lang="de-DE" sz="2400" dirty="0" smtClean="0"/>
              <a:t>Alle 10ms ein Interrupt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112973"/>
      </p:ext>
    </p:extLst>
  </p:cSld>
  <p:clrMapOvr>
    <a:masterClrMapping/>
  </p:clrMapOvr>
  <p:transition spd="slow" advClick="0" advTm="79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1.11111E-6 L 0.05144 -0.04028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409909" y="4223916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Mit PSC=1ms (31999):</a:t>
            </a:r>
          </a:p>
          <a:p>
            <a:r>
              <a:rPr lang="de-DE" sz="2400" dirty="0" smtClean="0"/>
              <a:t>Alle 10ms ein Interrupt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998522"/>
      </p:ext>
    </p:extLst>
  </p:cSld>
  <p:clrMapOvr>
    <a:masterClrMapping/>
  </p:clrMapOvr>
  <p:transition spd="slow" advClick="0" advTm="78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11111E-6 L 0.05143 -0.04028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102285" y="3910663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Mit PSC=1ms (31999):</a:t>
            </a:r>
          </a:p>
          <a:p>
            <a:r>
              <a:rPr lang="de-DE" sz="2400" dirty="0" smtClean="0"/>
              <a:t>Alle 10ms ein Interrupt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234554"/>
      </p:ext>
    </p:extLst>
  </p:cSld>
  <p:clrMapOvr>
    <a:masterClrMapping/>
  </p:clrMapOvr>
  <p:transition spd="slow" advClick="0" advTm="76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22222E-6 L 0.05143 -0.04028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792990" y="3602036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Mit PSC=1ms (31999):</a:t>
            </a:r>
          </a:p>
          <a:p>
            <a:r>
              <a:rPr lang="de-DE" sz="2400" dirty="0" smtClean="0"/>
              <a:t>Alle 10ms ein Interrupt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082098"/>
      </p:ext>
    </p:extLst>
  </p:cSld>
  <p:clrMapOvr>
    <a:masterClrMapping/>
  </p:clrMapOvr>
  <p:transition spd="slow" advClick="0" advTm="79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-3.7037E-7 L 0.05143 -0.04028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8" name="Gruppieren 27"/>
          <p:cNvGrpSpPr/>
          <p:nvPr/>
        </p:nvGrpSpPr>
        <p:grpSpPr>
          <a:xfrm>
            <a:off x="3695186" y="2197958"/>
            <a:ext cx="836140" cy="3781168"/>
            <a:chOff x="5080392" y="1721708"/>
            <a:chExt cx="836140" cy="3781168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5080392" y="3978876"/>
              <a:ext cx="836140" cy="163171"/>
              <a:chOff x="5080392" y="3978876"/>
              <a:chExt cx="836140" cy="163171"/>
            </a:xfrm>
          </p:grpSpPr>
          <p:sp>
            <p:nvSpPr>
              <p:cNvPr id="19" name="Gleichschenkliges Dreieck 18"/>
              <p:cNvSpPr/>
              <p:nvPr/>
            </p:nvSpPr>
            <p:spPr>
              <a:xfrm rot="10800000">
                <a:off x="5183776" y="4031039"/>
                <a:ext cx="135764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Gleichschenkliges Dreieck 19"/>
              <p:cNvSpPr/>
              <p:nvPr/>
            </p:nvSpPr>
            <p:spPr>
              <a:xfrm rot="10800000" flipH="1">
                <a:off x="5679650" y="4031040"/>
                <a:ext cx="138028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5080392" y="3978876"/>
                <a:ext cx="836140" cy="45719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5080392" y="1721708"/>
              <a:ext cx="836140" cy="3781168"/>
              <a:chOff x="5080392" y="1721708"/>
              <a:chExt cx="836140" cy="3781168"/>
            </a:xfrm>
          </p:grpSpPr>
          <p:grpSp>
            <p:nvGrpSpPr>
              <p:cNvPr id="15" name="Gruppieren 14"/>
              <p:cNvGrpSpPr/>
              <p:nvPr/>
            </p:nvGrpSpPr>
            <p:grpSpPr>
              <a:xfrm>
                <a:off x="5080392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3" name="Ellipse 12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Rechteck 13"/>
                <p:cNvSpPr/>
                <p:nvPr/>
              </p:nvSpPr>
              <p:spPr>
                <a:xfrm>
                  <a:off x="3608173" y="1721708"/>
                  <a:ext cx="45719" cy="364112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" name="Gruppieren 24"/>
              <p:cNvGrpSpPr/>
              <p:nvPr/>
            </p:nvGrpSpPr>
            <p:grpSpPr>
              <a:xfrm>
                <a:off x="5236911" y="1721708"/>
                <a:ext cx="679621" cy="3781168"/>
                <a:chOff x="5236911" y="1721708"/>
                <a:chExt cx="679621" cy="3781168"/>
              </a:xfrm>
            </p:grpSpPr>
            <p:grpSp>
              <p:nvGrpSpPr>
                <p:cNvPr id="16" name="Gruppieren 15"/>
                <p:cNvGrpSpPr/>
                <p:nvPr/>
              </p:nvGrpSpPr>
              <p:grpSpPr>
                <a:xfrm>
                  <a:off x="5760013" y="1721708"/>
                  <a:ext cx="156519" cy="3781168"/>
                  <a:chOff x="3550508" y="1721708"/>
                  <a:chExt cx="156519" cy="3781168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7" name="Ellipse 16"/>
                  <p:cNvSpPr/>
                  <p:nvPr/>
                </p:nvSpPr>
                <p:spPr>
                  <a:xfrm>
                    <a:off x="3550508" y="5362832"/>
                    <a:ext cx="156519" cy="140044"/>
                  </a:xfrm>
                  <a:prstGeom prst="ellips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" name="Rechteck 17"/>
                  <p:cNvSpPr/>
                  <p:nvPr/>
                </p:nvSpPr>
                <p:spPr>
                  <a:xfrm>
                    <a:off x="3605907" y="1721708"/>
                    <a:ext cx="45719" cy="3641124"/>
                  </a:xfrm>
                  <a:prstGeom prst="rect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2" name="Rechteck 21"/>
                <p:cNvSpPr/>
                <p:nvPr/>
              </p:nvSpPr>
              <p:spPr>
                <a:xfrm>
                  <a:off x="5236911" y="5409994"/>
                  <a:ext cx="523102" cy="45719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685743" y="4526155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sp>
        <p:nvSpPr>
          <p:cNvPr id="42" name="Rechteck 41"/>
          <p:cNvSpPr/>
          <p:nvPr/>
        </p:nvSpPr>
        <p:spPr>
          <a:xfrm>
            <a:off x="3967783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3967782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3814815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386645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4163438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4074311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3806036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Der Counter zählt in 6 Takten von 0 bis zum </a:t>
            </a:r>
            <a:r>
              <a:rPr lang="de-DE" sz="2400" dirty="0" err="1" smtClean="0"/>
              <a:t>Autoreload</a:t>
            </a:r>
            <a:r>
              <a:rPr lang="de-DE" sz="2400" dirty="0" smtClean="0"/>
              <a:t> Register ARR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639460"/>
      </p:ext>
    </p:extLst>
  </p:cSld>
  <p:clrMapOvr>
    <a:masterClrMapping/>
  </p:clrMapOvr>
  <p:transition spd="slow" advTm="65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59259E-6 L 0.05664 -0.04375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26" y="-2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558000" y="3306312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Mit PSC=1ms (31999):</a:t>
            </a:r>
          </a:p>
          <a:p>
            <a:r>
              <a:rPr lang="de-DE" sz="2400" dirty="0" smtClean="0"/>
              <a:t>Alle 10ms ein Interrupt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525801"/>
      </p:ext>
    </p:extLst>
  </p:cSld>
  <p:clrMapOvr>
    <a:masterClrMapping/>
  </p:clrMapOvr>
  <p:transition spd="slow" advClick="0" advTm="86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-4.81481E-6 L 0.05143 -0.04027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281329" y="3003477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Mit PSC=1ms:</a:t>
            </a:r>
          </a:p>
          <a:p>
            <a:r>
              <a:rPr lang="de-DE" sz="2400" dirty="0" smtClean="0"/>
              <a:t>Alle 10ms ein Interrupt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485254"/>
      </p:ext>
    </p:extLst>
  </p:cSld>
  <p:clrMapOvr>
    <a:masterClrMapping/>
  </p:clrMapOvr>
  <p:transition spd="slow" advClick="0" advTm="87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1.85185E-6 L 0.05144 -0.04028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975723" y="2689338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Mit PSC=1ms (31999):</a:t>
            </a:r>
          </a:p>
          <a:p>
            <a:r>
              <a:rPr lang="de-DE" sz="2400" dirty="0" smtClean="0"/>
              <a:t>Alle 10ms ein Interrupt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542093"/>
      </p:ext>
    </p:extLst>
  </p:cSld>
  <p:clrMapOvr>
    <a:masterClrMapping/>
  </p:clrMapOvr>
  <p:transition spd="slow" advClick="0" advTm="111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1.48148E-6 L 0.05144 -0.04028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" name="Gruppieren 2"/>
          <p:cNvGrpSpPr/>
          <p:nvPr/>
        </p:nvGrpSpPr>
        <p:grpSpPr>
          <a:xfrm>
            <a:off x="6756642" y="1225783"/>
            <a:ext cx="607925" cy="1995114"/>
            <a:chOff x="6756642" y="1225783"/>
            <a:chExt cx="607925" cy="1995114"/>
          </a:xfrm>
        </p:grpSpPr>
        <p:sp>
          <p:nvSpPr>
            <p:cNvPr id="50" name="Explosion 2 49"/>
            <p:cNvSpPr/>
            <p:nvPr/>
          </p:nvSpPr>
          <p:spPr>
            <a:xfrm rot="20446617">
              <a:off x="6822378" y="2965253"/>
              <a:ext cx="168187" cy="227583"/>
            </a:xfrm>
            <a:prstGeom prst="irregularSeal2">
              <a:avLst/>
            </a:prstGeom>
            <a:solidFill>
              <a:srgbClr val="FFC000"/>
            </a:solidFill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1" name="Explosion 2 50"/>
            <p:cNvSpPr/>
            <p:nvPr/>
          </p:nvSpPr>
          <p:spPr>
            <a:xfrm rot="20446617">
              <a:off x="7117632" y="2993314"/>
              <a:ext cx="168187" cy="227583"/>
            </a:xfrm>
            <a:prstGeom prst="irregularSeal2">
              <a:avLst/>
            </a:prstGeom>
            <a:solidFill>
              <a:srgbClr val="FFC000"/>
            </a:solidFill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2" name="Gruppieren 1"/>
            <p:cNvGrpSpPr/>
            <p:nvPr/>
          </p:nvGrpSpPr>
          <p:grpSpPr>
            <a:xfrm>
              <a:off x="6756642" y="1225783"/>
              <a:ext cx="607925" cy="1781732"/>
              <a:chOff x="6756642" y="1225783"/>
              <a:chExt cx="607925" cy="1781732"/>
            </a:xfrm>
          </p:grpSpPr>
          <p:sp>
            <p:nvSpPr>
              <p:cNvPr id="42" name="Rechteck 41"/>
              <p:cNvSpPr/>
              <p:nvPr/>
            </p:nvSpPr>
            <p:spPr>
              <a:xfrm>
                <a:off x="6909610" y="1833121"/>
                <a:ext cx="258780" cy="858797"/>
              </a:xfrm>
              <a:prstGeom prst="rect">
                <a:avLst/>
              </a:prstGeom>
              <a:gradFill flip="none" rotWithShape="1">
                <a:gsLst>
                  <a:gs pos="34000">
                    <a:schemeClr val="accent5">
                      <a:lumMod val="89000"/>
                    </a:schemeClr>
                  </a:gs>
                  <a:gs pos="100000">
                    <a:schemeClr val="tx2"/>
                  </a:gs>
                  <a:gs pos="100000">
                    <a:schemeClr val="accent5">
                      <a:lumMod val="75000"/>
                    </a:schemeClr>
                  </a:gs>
                  <a:gs pos="82000">
                    <a:schemeClr val="accent5">
                      <a:lumMod val="70000"/>
                    </a:schemeClr>
                  </a:gs>
                </a:gsLst>
                <a:lin ang="0" scaled="0"/>
                <a:tileRect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de-DE" sz="1200" dirty="0" smtClean="0">
                    <a:solidFill>
                      <a:srgbClr val="FFFF00"/>
                    </a:solidFill>
                  </a:rPr>
                  <a:t>INT</a:t>
                </a:r>
                <a:endParaRPr lang="de-DE" sz="1200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43" name="Gleichschenkliges Dreieck 42"/>
              <p:cNvSpPr/>
              <p:nvPr/>
            </p:nvSpPr>
            <p:spPr>
              <a:xfrm>
                <a:off x="6909609" y="1462504"/>
                <a:ext cx="258779" cy="370617"/>
              </a:xfrm>
              <a:prstGeom prst="triangle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1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5" name="Freihandform 44"/>
              <p:cNvSpPr/>
              <p:nvPr/>
            </p:nvSpPr>
            <p:spPr>
              <a:xfrm>
                <a:off x="6756642" y="2689338"/>
                <a:ext cx="607925" cy="211015"/>
              </a:xfrm>
              <a:custGeom>
                <a:avLst/>
                <a:gdLst>
                  <a:gd name="connsiteX0" fmla="*/ 145701 w 607925"/>
                  <a:gd name="connsiteY0" fmla="*/ 5024 h 211015"/>
                  <a:gd name="connsiteX1" fmla="*/ 0 w 607925"/>
                  <a:gd name="connsiteY1" fmla="*/ 211015 h 211015"/>
                  <a:gd name="connsiteX2" fmla="*/ 607925 w 607925"/>
                  <a:gd name="connsiteY2" fmla="*/ 211015 h 211015"/>
                  <a:gd name="connsiteX3" fmla="*/ 417006 w 607925"/>
                  <a:gd name="connsiteY3" fmla="*/ 0 h 211015"/>
                  <a:gd name="connsiteX4" fmla="*/ 145701 w 607925"/>
                  <a:gd name="connsiteY4" fmla="*/ 5024 h 211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7925" h="211015">
                    <a:moveTo>
                      <a:pt x="145701" y="5024"/>
                    </a:moveTo>
                    <a:lnTo>
                      <a:pt x="0" y="211015"/>
                    </a:lnTo>
                    <a:lnTo>
                      <a:pt x="607925" y="211015"/>
                    </a:lnTo>
                    <a:lnTo>
                      <a:pt x="417006" y="0"/>
                    </a:lnTo>
                    <a:lnTo>
                      <a:pt x="145701" y="5024"/>
                    </a:lnTo>
                    <a:close/>
                  </a:path>
                </a:pathLst>
              </a:custGeom>
              <a:gradFill>
                <a:gsLst>
                  <a:gs pos="34000">
                    <a:schemeClr val="accent2"/>
                  </a:gs>
                  <a:gs pos="100000">
                    <a:schemeClr val="tx2"/>
                  </a:gs>
                  <a:gs pos="100000">
                    <a:schemeClr val="accent2">
                      <a:lumMod val="50000"/>
                    </a:schemeClr>
                  </a:gs>
                  <a:gs pos="82000">
                    <a:schemeClr val="accent2">
                      <a:lumMod val="50000"/>
                    </a:schemeClr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6" name="Trapezoid 45"/>
              <p:cNvSpPr/>
              <p:nvPr/>
            </p:nvSpPr>
            <p:spPr>
              <a:xfrm>
                <a:off x="6808278" y="2898582"/>
                <a:ext cx="159379" cy="108933"/>
              </a:xfrm>
              <a:prstGeom prst="trapezoid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7" name="Trapezoid 46"/>
              <p:cNvSpPr/>
              <p:nvPr/>
            </p:nvSpPr>
            <p:spPr>
              <a:xfrm>
                <a:off x="7105265" y="2898582"/>
                <a:ext cx="159379" cy="108933"/>
              </a:xfrm>
              <a:prstGeom prst="trapezoid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4" name="Rechteck 43"/>
              <p:cNvSpPr/>
              <p:nvPr/>
            </p:nvSpPr>
            <p:spPr>
              <a:xfrm>
                <a:off x="7016138" y="1225783"/>
                <a:ext cx="45719" cy="281353"/>
              </a:xfrm>
              <a:prstGeom prst="rect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718155" y="2374382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Explosion 2 51"/>
          <p:cNvSpPr/>
          <p:nvPr/>
        </p:nvSpPr>
        <p:spPr>
          <a:xfrm>
            <a:off x="884203" y="537006"/>
            <a:ext cx="3508744" cy="2166003"/>
          </a:xfrm>
          <a:prstGeom prst="irregularSeal2">
            <a:avLst/>
          </a:prstGeom>
          <a:solidFill>
            <a:srgbClr val="FFC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>
                <a:solidFill>
                  <a:srgbClr val="FF0000"/>
                </a:solidFill>
              </a:rPr>
              <a:t>Interrupt</a:t>
            </a:r>
            <a:endParaRPr lang="de-DE" sz="2800" dirty="0">
              <a:solidFill>
                <a:srgbClr val="FF0000"/>
              </a:solidFill>
            </a:endParaRPr>
          </a:p>
        </p:txBody>
      </p:sp>
      <p:sp>
        <p:nvSpPr>
          <p:cNvPr id="53" name="Textfeld 52"/>
          <p:cNvSpPr txBox="1"/>
          <p:nvPr/>
        </p:nvSpPr>
        <p:spPr>
          <a:xfrm>
            <a:off x="8913293" y="1228357"/>
            <a:ext cx="2793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Mit PSC=1ms (31999):</a:t>
            </a:r>
          </a:p>
          <a:p>
            <a:r>
              <a:rPr lang="de-DE" sz="2400" dirty="0" smtClean="0"/>
              <a:t>Alle 10ms ein Interrupt</a:t>
            </a:r>
          </a:p>
        </p:txBody>
      </p:sp>
      <p:pic>
        <p:nvPicPr>
          <p:cNvPr id="5" name="Audio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852843"/>
      </p:ext>
    </p:extLst>
  </p:cSld>
  <p:clrMapOvr>
    <a:masterClrMapping/>
  </p:clrMapOvr>
  <p:transition spd="slow" advClick="0" advTm="539">
    <p:sndAc>
      <p:stSnd>
        <p:snd r:embed="rId4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5.92593E-6 L -0.06953 -0.05279 L -0.13451 -0.06806 L -0.21029 -0.06251 L -0.31888 -0.01945 L -0.39219 0.0611 L -0.50625 0.24444 L -0.52422 0.39721 " pathEditMode="relative" ptsTypes="AAAAAA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14729" y="5101209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Interruptfrequenz</a:t>
            </a:r>
            <a:r>
              <a:rPr lang="de-DE" sz="2400" dirty="0" smtClean="0"/>
              <a:t>:</a:t>
            </a:r>
          </a:p>
          <a:p>
            <a:r>
              <a:rPr lang="de-DE" sz="2400" dirty="0" smtClean="0"/>
              <a:t>F=1/T = 1/10ms = 100Hz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743211"/>
      </p:ext>
    </p:extLst>
  </p:cSld>
  <p:clrMapOvr>
    <a:masterClrMapping/>
  </p:clrMapOvr>
  <p:transition spd="slow" advClick="0" advTm="81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11111E-6 L 0.05143 -0.04028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99482" y="4838780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Interruptfrequenz</a:t>
            </a:r>
            <a:r>
              <a:rPr lang="de-DE" sz="2400" dirty="0" smtClean="0"/>
              <a:t>:</a:t>
            </a:r>
          </a:p>
          <a:p>
            <a:r>
              <a:rPr lang="de-DE" sz="2400" dirty="0" smtClean="0"/>
              <a:t>F=1/T = 1/10ms = 100Hz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239915"/>
      </p:ext>
    </p:extLst>
  </p:cSld>
  <p:clrMapOvr>
    <a:masterClrMapping/>
  </p:clrMapOvr>
  <p:transition spd="slow" advClick="0" advTm="77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4.44444E-6 L 0.05143 -0.04027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704920" y="4524868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Interruptfrequenz</a:t>
            </a:r>
            <a:r>
              <a:rPr lang="de-DE" sz="2400" dirty="0" smtClean="0"/>
              <a:t>:</a:t>
            </a:r>
          </a:p>
          <a:p>
            <a:r>
              <a:rPr lang="de-DE" sz="2400" dirty="0" smtClean="0"/>
              <a:t>F=1/T = 1/10ms = 100Hz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871004"/>
      </p:ext>
    </p:extLst>
  </p:cSld>
  <p:clrMapOvr>
    <a:masterClrMapping/>
  </p:clrMapOvr>
  <p:transition spd="slow" advClick="0" advTm="57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1.11111E-6 L 0.05144 -0.04028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409909" y="4223916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Interruptfrequenz</a:t>
            </a:r>
            <a:r>
              <a:rPr lang="de-DE" sz="2400" dirty="0" smtClean="0"/>
              <a:t>:</a:t>
            </a:r>
          </a:p>
          <a:p>
            <a:r>
              <a:rPr lang="de-DE" sz="2400" dirty="0" smtClean="0"/>
              <a:t>F=1/T = 1/10ms = 100Hz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105350"/>
      </p:ext>
    </p:extLst>
  </p:cSld>
  <p:clrMapOvr>
    <a:masterClrMapping/>
  </p:clrMapOvr>
  <p:transition spd="slow" advClick="0" advTm="71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11111E-6 L 0.05143 -0.04028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102285" y="3910663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Interruptfrequenz</a:t>
            </a:r>
            <a:r>
              <a:rPr lang="de-DE" sz="2400" dirty="0" smtClean="0"/>
              <a:t>:</a:t>
            </a:r>
          </a:p>
          <a:p>
            <a:r>
              <a:rPr lang="de-DE" sz="2400" dirty="0" smtClean="0"/>
              <a:t>F=1/T = 1/10ms = 100Hz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722113"/>
      </p:ext>
    </p:extLst>
  </p:cSld>
  <p:clrMapOvr>
    <a:masterClrMapping/>
  </p:clrMapOvr>
  <p:transition spd="slow" advClick="0" advTm="79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22222E-6 L 0.05143 -0.04028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792990" y="3602036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Interruptfrequenz</a:t>
            </a:r>
            <a:r>
              <a:rPr lang="de-DE" sz="2400" dirty="0" smtClean="0"/>
              <a:t>:</a:t>
            </a:r>
          </a:p>
          <a:p>
            <a:r>
              <a:rPr lang="de-DE" sz="2400" dirty="0" smtClean="0"/>
              <a:t>F=1/T = 1/10ms = 100Hz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705144"/>
      </p:ext>
    </p:extLst>
  </p:cSld>
  <p:clrMapOvr>
    <a:masterClrMapping/>
  </p:clrMapOvr>
  <p:transition spd="slow" advClick="0" advTm="72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-3.7037E-7 L 0.05143 -0.04028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8" name="Gruppieren 27"/>
          <p:cNvGrpSpPr/>
          <p:nvPr/>
        </p:nvGrpSpPr>
        <p:grpSpPr>
          <a:xfrm>
            <a:off x="3695186" y="2197958"/>
            <a:ext cx="836140" cy="3781168"/>
            <a:chOff x="5080392" y="1721708"/>
            <a:chExt cx="836140" cy="3781168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5080392" y="3978876"/>
              <a:ext cx="836140" cy="163171"/>
              <a:chOff x="5080392" y="3978876"/>
              <a:chExt cx="836140" cy="163171"/>
            </a:xfrm>
          </p:grpSpPr>
          <p:sp>
            <p:nvSpPr>
              <p:cNvPr id="19" name="Gleichschenkliges Dreieck 18"/>
              <p:cNvSpPr/>
              <p:nvPr/>
            </p:nvSpPr>
            <p:spPr>
              <a:xfrm rot="10800000">
                <a:off x="5183776" y="4031039"/>
                <a:ext cx="135764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Gleichschenkliges Dreieck 19"/>
              <p:cNvSpPr/>
              <p:nvPr/>
            </p:nvSpPr>
            <p:spPr>
              <a:xfrm rot="10800000" flipH="1">
                <a:off x="5679650" y="4031040"/>
                <a:ext cx="138028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5080392" y="3978876"/>
                <a:ext cx="836140" cy="45719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5080392" y="1721708"/>
              <a:ext cx="836140" cy="3781168"/>
              <a:chOff x="5080392" y="1721708"/>
              <a:chExt cx="836140" cy="3781168"/>
            </a:xfrm>
          </p:grpSpPr>
          <p:grpSp>
            <p:nvGrpSpPr>
              <p:cNvPr id="15" name="Gruppieren 14"/>
              <p:cNvGrpSpPr/>
              <p:nvPr/>
            </p:nvGrpSpPr>
            <p:grpSpPr>
              <a:xfrm>
                <a:off x="5080392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3" name="Ellipse 12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Rechteck 13"/>
                <p:cNvSpPr/>
                <p:nvPr/>
              </p:nvSpPr>
              <p:spPr>
                <a:xfrm>
                  <a:off x="3608173" y="1721708"/>
                  <a:ext cx="45719" cy="364112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" name="Gruppieren 24"/>
              <p:cNvGrpSpPr/>
              <p:nvPr/>
            </p:nvGrpSpPr>
            <p:grpSpPr>
              <a:xfrm>
                <a:off x="5236911" y="1721708"/>
                <a:ext cx="679621" cy="3781168"/>
                <a:chOff x="5236911" y="1721708"/>
                <a:chExt cx="679621" cy="3781168"/>
              </a:xfrm>
            </p:grpSpPr>
            <p:grpSp>
              <p:nvGrpSpPr>
                <p:cNvPr id="16" name="Gruppieren 15"/>
                <p:cNvGrpSpPr/>
                <p:nvPr/>
              </p:nvGrpSpPr>
              <p:grpSpPr>
                <a:xfrm>
                  <a:off x="5760013" y="1721708"/>
                  <a:ext cx="156519" cy="3781168"/>
                  <a:chOff x="3550508" y="1721708"/>
                  <a:chExt cx="156519" cy="3781168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7" name="Ellipse 16"/>
                  <p:cNvSpPr/>
                  <p:nvPr/>
                </p:nvSpPr>
                <p:spPr>
                  <a:xfrm>
                    <a:off x="3550508" y="5362832"/>
                    <a:ext cx="156519" cy="140044"/>
                  </a:xfrm>
                  <a:prstGeom prst="ellips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" name="Rechteck 17"/>
                  <p:cNvSpPr/>
                  <p:nvPr/>
                </p:nvSpPr>
                <p:spPr>
                  <a:xfrm>
                    <a:off x="3605907" y="1721708"/>
                    <a:ext cx="45719" cy="3641124"/>
                  </a:xfrm>
                  <a:prstGeom prst="rect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2" name="Rechteck 21"/>
                <p:cNvSpPr/>
                <p:nvPr/>
              </p:nvSpPr>
              <p:spPr>
                <a:xfrm>
                  <a:off x="5236911" y="5409994"/>
                  <a:ext cx="523102" cy="45719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413076" y="4219178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sp>
        <p:nvSpPr>
          <p:cNvPr id="42" name="Rechteck 41"/>
          <p:cNvSpPr/>
          <p:nvPr/>
        </p:nvSpPr>
        <p:spPr>
          <a:xfrm>
            <a:off x="3967783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3967782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3814815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386645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4163438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4074311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3806036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Der Counter zählt in 6 Takten von 0 bis zum </a:t>
            </a:r>
            <a:r>
              <a:rPr lang="de-DE" sz="2400" dirty="0" err="1" smtClean="0"/>
              <a:t>Autoreload</a:t>
            </a:r>
            <a:r>
              <a:rPr lang="de-DE" sz="2400" dirty="0" smtClean="0"/>
              <a:t> Register ARR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586217"/>
      </p:ext>
    </p:extLst>
  </p:cSld>
  <p:clrMapOvr>
    <a:masterClrMapping/>
  </p:clrMapOvr>
  <p:transition spd="slow" advTm="74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3.33333E-6 L 0.05664 -0.04375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26" y="-2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558000" y="3306312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Interruptfrequenz</a:t>
            </a:r>
            <a:r>
              <a:rPr lang="de-DE" sz="2400" dirty="0" smtClean="0"/>
              <a:t>:</a:t>
            </a:r>
          </a:p>
          <a:p>
            <a:r>
              <a:rPr lang="de-DE" sz="2400" dirty="0" smtClean="0"/>
              <a:t>F=1/T = 1/10ms = 100Hz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097121"/>
      </p:ext>
    </p:extLst>
  </p:cSld>
  <p:clrMapOvr>
    <a:masterClrMapping/>
  </p:clrMapOvr>
  <p:transition spd="slow" advClick="0" advTm="74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-4.81481E-6 L 0.05143 -0.04027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281329" y="3003477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Interruptfrequenz</a:t>
            </a:r>
            <a:r>
              <a:rPr lang="de-DE" sz="2400" dirty="0" smtClean="0"/>
              <a:t>:</a:t>
            </a:r>
          </a:p>
          <a:p>
            <a:r>
              <a:rPr lang="de-DE" sz="2400" dirty="0" smtClean="0"/>
              <a:t>F=1/T = 1/10ms = 100Hz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929457"/>
      </p:ext>
    </p:extLst>
  </p:cSld>
  <p:clrMapOvr>
    <a:masterClrMapping/>
  </p:clrMapOvr>
  <p:transition spd="slow" advClick="0" advTm="72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1.85185E-6 L 0.05144 -0.04028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975723" y="2689338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Interruptfrequenz</a:t>
            </a:r>
            <a:r>
              <a:rPr lang="de-DE" sz="2400" dirty="0" smtClean="0"/>
              <a:t>:</a:t>
            </a:r>
          </a:p>
          <a:p>
            <a:r>
              <a:rPr lang="de-DE" sz="2400" dirty="0" smtClean="0"/>
              <a:t>F=1/T = 1/10ms = 100Hz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013765"/>
      </p:ext>
    </p:extLst>
  </p:cSld>
  <p:clrMapOvr>
    <a:masterClrMapping/>
  </p:clrMapOvr>
  <p:transition spd="slow" advClick="0" advTm="70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1.48148E-6 L 0.05144 -0.04028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" name="Gruppieren 2"/>
          <p:cNvGrpSpPr/>
          <p:nvPr/>
        </p:nvGrpSpPr>
        <p:grpSpPr>
          <a:xfrm>
            <a:off x="6756642" y="1225783"/>
            <a:ext cx="607925" cy="1995114"/>
            <a:chOff x="6756642" y="1225783"/>
            <a:chExt cx="607925" cy="1995114"/>
          </a:xfrm>
        </p:grpSpPr>
        <p:sp>
          <p:nvSpPr>
            <p:cNvPr id="50" name="Explosion 2 49"/>
            <p:cNvSpPr/>
            <p:nvPr/>
          </p:nvSpPr>
          <p:spPr>
            <a:xfrm rot="20446617">
              <a:off x="6822378" y="2965253"/>
              <a:ext cx="168187" cy="227583"/>
            </a:xfrm>
            <a:prstGeom prst="irregularSeal2">
              <a:avLst/>
            </a:prstGeom>
            <a:solidFill>
              <a:srgbClr val="FFC000"/>
            </a:solidFill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1" name="Explosion 2 50"/>
            <p:cNvSpPr/>
            <p:nvPr/>
          </p:nvSpPr>
          <p:spPr>
            <a:xfrm rot="20446617">
              <a:off x="7117632" y="2993314"/>
              <a:ext cx="168187" cy="227583"/>
            </a:xfrm>
            <a:prstGeom prst="irregularSeal2">
              <a:avLst/>
            </a:prstGeom>
            <a:solidFill>
              <a:srgbClr val="FFC000"/>
            </a:solidFill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2" name="Gruppieren 1"/>
            <p:cNvGrpSpPr/>
            <p:nvPr/>
          </p:nvGrpSpPr>
          <p:grpSpPr>
            <a:xfrm>
              <a:off x="6756642" y="1225783"/>
              <a:ext cx="607925" cy="1781732"/>
              <a:chOff x="6756642" y="1225783"/>
              <a:chExt cx="607925" cy="1781732"/>
            </a:xfrm>
          </p:grpSpPr>
          <p:sp>
            <p:nvSpPr>
              <p:cNvPr id="42" name="Rechteck 41"/>
              <p:cNvSpPr/>
              <p:nvPr/>
            </p:nvSpPr>
            <p:spPr>
              <a:xfrm>
                <a:off x="6909610" y="1833121"/>
                <a:ext cx="258780" cy="858797"/>
              </a:xfrm>
              <a:prstGeom prst="rect">
                <a:avLst/>
              </a:prstGeom>
              <a:gradFill flip="none" rotWithShape="1">
                <a:gsLst>
                  <a:gs pos="34000">
                    <a:schemeClr val="accent5">
                      <a:lumMod val="89000"/>
                    </a:schemeClr>
                  </a:gs>
                  <a:gs pos="100000">
                    <a:schemeClr val="tx2"/>
                  </a:gs>
                  <a:gs pos="100000">
                    <a:schemeClr val="accent5">
                      <a:lumMod val="75000"/>
                    </a:schemeClr>
                  </a:gs>
                  <a:gs pos="82000">
                    <a:schemeClr val="accent5">
                      <a:lumMod val="70000"/>
                    </a:schemeClr>
                  </a:gs>
                </a:gsLst>
                <a:lin ang="0" scaled="0"/>
                <a:tileRect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de-DE" sz="1200" dirty="0" smtClean="0">
                    <a:solidFill>
                      <a:srgbClr val="FFFF00"/>
                    </a:solidFill>
                  </a:rPr>
                  <a:t>INT</a:t>
                </a:r>
                <a:endParaRPr lang="de-DE" sz="1200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43" name="Gleichschenkliges Dreieck 42"/>
              <p:cNvSpPr/>
              <p:nvPr/>
            </p:nvSpPr>
            <p:spPr>
              <a:xfrm>
                <a:off x="6909609" y="1462504"/>
                <a:ext cx="258779" cy="370617"/>
              </a:xfrm>
              <a:prstGeom prst="triangle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1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5" name="Freihandform 44"/>
              <p:cNvSpPr/>
              <p:nvPr/>
            </p:nvSpPr>
            <p:spPr>
              <a:xfrm>
                <a:off x="6756642" y="2689338"/>
                <a:ext cx="607925" cy="211015"/>
              </a:xfrm>
              <a:custGeom>
                <a:avLst/>
                <a:gdLst>
                  <a:gd name="connsiteX0" fmla="*/ 145701 w 607925"/>
                  <a:gd name="connsiteY0" fmla="*/ 5024 h 211015"/>
                  <a:gd name="connsiteX1" fmla="*/ 0 w 607925"/>
                  <a:gd name="connsiteY1" fmla="*/ 211015 h 211015"/>
                  <a:gd name="connsiteX2" fmla="*/ 607925 w 607925"/>
                  <a:gd name="connsiteY2" fmla="*/ 211015 h 211015"/>
                  <a:gd name="connsiteX3" fmla="*/ 417006 w 607925"/>
                  <a:gd name="connsiteY3" fmla="*/ 0 h 211015"/>
                  <a:gd name="connsiteX4" fmla="*/ 145701 w 607925"/>
                  <a:gd name="connsiteY4" fmla="*/ 5024 h 211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7925" h="211015">
                    <a:moveTo>
                      <a:pt x="145701" y="5024"/>
                    </a:moveTo>
                    <a:lnTo>
                      <a:pt x="0" y="211015"/>
                    </a:lnTo>
                    <a:lnTo>
                      <a:pt x="607925" y="211015"/>
                    </a:lnTo>
                    <a:lnTo>
                      <a:pt x="417006" y="0"/>
                    </a:lnTo>
                    <a:lnTo>
                      <a:pt x="145701" y="5024"/>
                    </a:lnTo>
                    <a:close/>
                  </a:path>
                </a:pathLst>
              </a:custGeom>
              <a:gradFill>
                <a:gsLst>
                  <a:gs pos="34000">
                    <a:schemeClr val="accent2"/>
                  </a:gs>
                  <a:gs pos="100000">
                    <a:schemeClr val="tx2"/>
                  </a:gs>
                  <a:gs pos="100000">
                    <a:schemeClr val="accent2">
                      <a:lumMod val="50000"/>
                    </a:schemeClr>
                  </a:gs>
                  <a:gs pos="82000">
                    <a:schemeClr val="accent2">
                      <a:lumMod val="50000"/>
                    </a:schemeClr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6" name="Trapezoid 45"/>
              <p:cNvSpPr/>
              <p:nvPr/>
            </p:nvSpPr>
            <p:spPr>
              <a:xfrm>
                <a:off x="6808278" y="2898582"/>
                <a:ext cx="159379" cy="108933"/>
              </a:xfrm>
              <a:prstGeom prst="trapezoid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7" name="Trapezoid 46"/>
              <p:cNvSpPr/>
              <p:nvPr/>
            </p:nvSpPr>
            <p:spPr>
              <a:xfrm>
                <a:off x="7105265" y="2898582"/>
                <a:ext cx="159379" cy="108933"/>
              </a:xfrm>
              <a:prstGeom prst="trapezoid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4" name="Rechteck 43"/>
              <p:cNvSpPr/>
              <p:nvPr/>
            </p:nvSpPr>
            <p:spPr>
              <a:xfrm>
                <a:off x="7016138" y="1225783"/>
                <a:ext cx="45719" cy="281353"/>
              </a:xfrm>
              <a:prstGeom prst="rect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718155" y="2374382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Explosion 2 51"/>
          <p:cNvSpPr/>
          <p:nvPr/>
        </p:nvSpPr>
        <p:spPr>
          <a:xfrm>
            <a:off x="884203" y="537006"/>
            <a:ext cx="3508744" cy="2166003"/>
          </a:xfrm>
          <a:prstGeom prst="irregularSeal2">
            <a:avLst/>
          </a:prstGeom>
          <a:solidFill>
            <a:srgbClr val="FFC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>
                <a:solidFill>
                  <a:srgbClr val="FF0000"/>
                </a:solidFill>
              </a:rPr>
              <a:t>Interrupt</a:t>
            </a:r>
            <a:endParaRPr lang="de-DE" sz="2800" dirty="0">
              <a:solidFill>
                <a:srgbClr val="FF0000"/>
              </a:solidFill>
            </a:endParaRPr>
          </a:p>
        </p:txBody>
      </p:sp>
      <p:sp>
        <p:nvSpPr>
          <p:cNvPr id="53" name="Textfeld 52"/>
          <p:cNvSpPr txBox="1"/>
          <p:nvPr/>
        </p:nvSpPr>
        <p:spPr>
          <a:xfrm>
            <a:off x="8913293" y="1228357"/>
            <a:ext cx="2793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Interruptfrequenz</a:t>
            </a:r>
            <a:r>
              <a:rPr lang="de-DE" sz="2400" dirty="0" smtClean="0"/>
              <a:t>:</a:t>
            </a:r>
          </a:p>
          <a:p>
            <a:r>
              <a:rPr lang="de-DE" sz="2400" dirty="0" smtClean="0"/>
              <a:t>F=1/T = 1/10ms = 100Hz</a:t>
            </a:r>
          </a:p>
        </p:txBody>
      </p:sp>
      <p:pic>
        <p:nvPicPr>
          <p:cNvPr id="5" name="Audio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558876"/>
      </p:ext>
    </p:extLst>
  </p:cSld>
  <p:clrMapOvr>
    <a:masterClrMapping/>
  </p:clrMapOvr>
  <p:transition spd="slow" advClick="0" advTm="753">
    <p:sndAc>
      <p:stSnd>
        <p:snd r:embed="rId4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5.92593E-6 L -0.06953 -0.05279 L -0.13451 -0.06806 L -0.21029 -0.06251 L -0.31888 -0.01945 L -0.39219 0.0611 L -0.50625 0.24444 L -0.52422 0.39721 " pathEditMode="relative" ptsTypes="AAAAAA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14729" y="5101209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Die ISR wird alle 10ms aufgerufen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172260"/>
      </p:ext>
    </p:extLst>
  </p:cSld>
  <p:clrMapOvr>
    <a:masterClrMapping/>
  </p:clrMapOvr>
  <p:transition spd="slow" advClick="0" advTm="60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11111E-6 L 0.05143 -0.04028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99482" y="4838780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Die ISR wird alle 10ms aufgerufen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609295"/>
      </p:ext>
    </p:extLst>
  </p:cSld>
  <p:clrMapOvr>
    <a:masterClrMapping/>
  </p:clrMapOvr>
  <p:transition spd="slow" advClick="0" advTm="73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4.44444E-6 L 0.05143 -0.04027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704920" y="4524868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Die ISR wird alle 10ms aufgerufen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697204"/>
      </p:ext>
    </p:extLst>
  </p:cSld>
  <p:clrMapOvr>
    <a:masterClrMapping/>
  </p:clrMapOvr>
  <p:transition spd="slow" advClick="0" advTm="74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1.11111E-6 L 0.05144 -0.04028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409909" y="4223916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Die ISR wird alle 10ms aufgerufen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049145"/>
      </p:ext>
    </p:extLst>
  </p:cSld>
  <p:clrMapOvr>
    <a:masterClrMapping/>
  </p:clrMapOvr>
  <p:transition spd="slow" advClick="0" advTm="63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11111E-6 L 0.05143 -0.04028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102285" y="3910663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Die ISR wird alle 10ms aufgerufen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150004"/>
      </p:ext>
    </p:extLst>
  </p:cSld>
  <p:clrMapOvr>
    <a:masterClrMapping/>
  </p:clrMapOvr>
  <p:transition spd="slow" advClick="0" advTm="70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22222E-6 L 0.05143 -0.04028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792990" y="3602036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Die ISR wird alle 10ms aufgerufen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99113"/>
      </p:ext>
    </p:extLst>
  </p:cSld>
  <p:clrMapOvr>
    <a:masterClrMapping/>
  </p:clrMapOvr>
  <p:transition spd="slow" advClick="0" advTm="78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-3.7037E-7 L 0.05143 -0.04028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8" name="Gruppieren 27"/>
          <p:cNvGrpSpPr/>
          <p:nvPr/>
        </p:nvGrpSpPr>
        <p:grpSpPr>
          <a:xfrm>
            <a:off x="3695186" y="2197958"/>
            <a:ext cx="836140" cy="3781168"/>
            <a:chOff x="5080392" y="1721708"/>
            <a:chExt cx="836140" cy="3781168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5080392" y="3978876"/>
              <a:ext cx="836140" cy="163171"/>
              <a:chOff x="5080392" y="3978876"/>
              <a:chExt cx="836140" cy="163171"/>
            </a:xfrm>
          </p:grpSpPr>
          <p:sp>
            <p:nvSpPr>
              <p:cNvPr id="19" name="Gleichschenkliges Dreieck 18"/>
              <p:cNvSpPr/>
              <p:nvPr/>
            </p:nvSpPr>
            <p:spPr>
              <a:xfrm rot="10800000">
                <a:off x="5183776" y="4031039"/>
                <a:ext cx="135764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Gleichschenkliges Dreieck 19"/>
              <p:cNvSpPr/>
              <p:nvPr/>
            </p:nvSpPr>
            <p:spPr>
              <a:xfrm rot="10800000" flipH="1">
                <a:off x="5679650" y="4031040"/>
                <a:ext cx="138028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5080392" y="3978876"/>
                <a:ext cx="836140" cy="45719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5080392" y="1721708"/>
              <a:ext cx="836140" cy="3781168"/>
              <a:chOff x="5080392" y="1721708"/>
              <a:chExt cx="836140" cy="3781168"/>
            </a:xfrm>
          </p:grpSpPr>
          <p:grpSp>
            <p:nvGrpSpPr>
              <p:cNvPr id="15" name="Gruppieren 14"/>
              <p:cNvGrpSpPr/>
              <p:nvPr/>
            </p:nvGrpSpPr>
            <p:grpSpPr>
              <a:xfrm>
                <a:off x="5080392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3" name="Ellipse 12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Rechteck 13"/>
                <p:cNvSpPr/>
                <p:nvPr/>
              </p:nvSpPr>
              <p:spPr>
                <a:xfrm>
                  <a:off x="3608173" y="1721708"/>
                  <a:ext cx="45719" cy="364112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" name="Gruppieren 24"/>
              <p:cNvGrpSpPr/>
              <p:nvPr/>
            </p:nvGrpSpPr>
            <p:grpSpPr>
              <a:xfrm>
                <a:off x="5236911" y="1721708"/>
                <a:ext cx="679621" cy="3781168"/>
                <a:chOff x="5236911" y="1721708"/>
                <a:chExt cx="679621" cy="3781168"/>
              </a:xfrm>
            </p:grpSpPr>
            <p:grpSp>
              <p:nvGrpSpPr>
                <p:cNvPr id="16" name="Gruppieren 15"/>
                <p:cNvGrpSpPr/>
                <p:nvPr/>
              </p:nvGrpSpPr>
              <p:grpSpPr>
                <a:xfrm>
                  <a:off x="5760013" y="1721708"/>
                  <a:ext cx="156519" cy="3781168"/>
                  <a:chOff x="3550508" y="1721708"/>
                  <a:chExt cx="156519" cy="3781168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7" name="Ellipse 16"/>
                  <p:cNvSpPr/>
                  <p:nvPr/>
                </p:nvSpPr>
                <p:spPr>
                  <a:xfrm>
                    <a:off x="3550508" y="5362832"/>
                    <a:ext cx="156519" cy="140044"/>
                  </a:xfrm>
                  <a:prstGeom prst="ellips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" name="Rechteck 17"/>
                  <p:cNvSpPr/>
                  <p:nvPr/>
                </p:nvSpPr>
                <p:spPr>
                  <a:xfrm>
                    <a:off x="3605907" y="1721708"/>
                    <a:ext cx="45719" cy="3641124"/>
                  </a:xfrm>
                  <a:prstGeom prst="rect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2" name="Rechteck 21"/>
                <p:cNvSpPr/>
                <p:nvPr/>
              </p:nvSpPr>
              <p:spPr>
                <a:xfrm>
                  <a:off x="5236911" y="5409994"/>
                  <a:ext cx="523102" cy="45719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078910" y="3923124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sp>
        <p:nvSpPr>
          <p:cNvPr id="42" name="Rechteck 41"/>
          <p:cNvSpPr/>
          <p:nvPr/>
        </p:nvSpPr>
        <p:spPr>
          <a:xfrm>
            <a:off x="3967783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3967782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3814815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386645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4163438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4074311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3806036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Der Counter zählt in 6 Takten von 0 bis zum </a:t>
            </a:r>
            <a:r>
              <a:rPr lang="de-DE" sz="2400" dirty="0" err="1" smtClean="0"/>
              <a:t>Autoreload</a:t>
            </a:r>
            <a:r>
              <a:rPr lang="de-DE" sz="2400" dirty="0" smtClean="0"/>
              <a:t> Register ARR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852251"/>
      </p:ext>
    </p:extLst>
  </p:cSld>
  <p:clrMapOvr>
    <a:masterClrMapping/>
  </p:clrMapOvr>
  <p:transition spd="slow" advTm="54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86 -0.04236 L 0.05665 -0.04375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00" y="-6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558000" y="3306312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Die ISR wird alle 10ms aufgerufen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0717589"/>
      </p:ext>
    </p:extLst>
  </p:cSld>
  <p:clrMapOvr>
    <a:masterClrMapping/>
  </p:clrMapOvr>
  <p:transition spd="slow" advClick="0" advTm="70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-4.81481E-6 L 0.05143 -0.04027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281329" y="3003477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Die ISR wird alle 10ms aufgerufen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556571"/>
      </p:ext>
    </p:extLst>
  </p:cSld>
  <p:clrMapOvr>
    <a:masterClrMapping/>
  </p:clrMapOvr>
  <p:transition spd="slow" advClick="0" advTm="74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1.85185E-6 L 0.05144 -0.04028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975723" y="2689338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Die ISR wird alle 10ms aufgerufen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72525"/>
      </p:ext>
    </p:extLst>
  </p:cSld>
  <p:clrMapOvr>
    <a:masterClrMapping/>
  </p:clrMapOvr>
  <p:transition spd="slow" advClick="0" advTm="82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1.48148E-6 L 0.05144 -0.04028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" name="Gruppieren 2"/>
          <p:cNvGrpSpPr/>
          <p:nvPr/>
        </p:nvGrpSpPr>
        <p:grpSpPr>
          <a:xfrm>
            <a:off x="6756642" y="1225783"/>
            <a:ext cx="607925" cy="1995114"/>
            <a:chOff x="6756642" y="1225783"/>
            <a:chExt cx="607925" cy="1995114"/>
          </a:xfrm>
        </p:grpSpPr>
        <p:sp>
          <p:nvSpPr>
            <p:cNvPr id="50" name="Explosion 2 49"/>
            <p:cNvSpPr/>
            <p:nvPr/>
          </p:nvSpPr>
          <p:spPr>
            <a:xfrm rot="20446617">
              <a:off x="6822378" y="2965253"/>
              <a:ext cx="168187" cy="227583"/>
            </a:xfrm>
            <a:prstGeom prst="irregularSeal2">
              <a:avLst/>
            </a:prstGeom>
            <a:solidFill>
              <a:srgbClr val="FFC000"/>
            </a:solidFill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1" name="Explosion 2 50"/>
            <p:cNvSpPr/>
            <p:nvPr/>
          </p:nvSpPr>
          <p:spPr>
            <a:xfrm rot="20446617">
              <a:off x="7117632" y="2993314"/>
              <a:ext cx="168187" cy="227583"/>
            </a:xfrm>
            <a:prstGeom prst="irregularSeal2">
              <a:avLst/>
            </a:prstGeom>
            <a:solidFill>
              <a:srgbClr val="FFC000"/>
            </a:solidFill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2" name="Gruppieren 1"/>
            <p:cNvGrpSpPr/>
            <p:nvPr/>
          </p:nvGrpSpPr>
          <p:grpSpPr>
            <a:xfrm>
              <a:off x="6756642" y="1225783"/>
              <a:ext cx="607925" cy="1781732"/>
              <a:chOff x="6756642" y="1225783"/>
              <a:chExt cx="607925" cy="1781732"/>
            </a:xfrm>
          </p:grpSpPr>
          <p:sp>
            <p:nvSpPr>
              <p:cNvPr id="42" name="Rechteck 41"/>
              <p:cNvSpPr/>
              <p:nvPr/>
            </p:nvSpPr>
            <p:spPr>
              <a:xfrm>
                <a:off x="6909610" y="1833121"/>
                <a:ext cx="258780" cy="858797"/>
              </a:xfrm>
              <a:prstGeom prst="rect">
                <a:avLst/>
              </a:prstGeom>
              <a:gradFill flip="none" rotWithShape="1">
                <a:gsLst>
                  <a:gs pos="34000">
                    <a:schemeClr val="accent5">
                      <a:lumMod val="89000"/>
                    </a:schemeClr>
                  </a:gs>
                  <a:gs pos="100000">
                    <a:schemeClr val="tx2"/>
                  </a:gs>
                  <a:gs pos="100000">
                    <a:schemeClr val="accent5">
                      <a:lumMod val="75000"/>
                    </a:schemeClr>
                  </a:gs>
                  <a:gs pos="82000">
                    <a:schemeClr val="accent5">
                      <a:lumMod val="70000"/>
                    </a:schemeClr>
                  </a:gs>
                </a:gsLst>
                <a:lin ang="0" scaled="0"/>
                <a:tileRect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de-DE" sz="1200" dirty="0" smtClean="0">
                    <a:solidFill>
                      <a:srgbClr val="FFFF00"/>
                    </a:solidFill>
                  </a:rPr>
                  <a:t>INT</a:t>
                </a:r>
                <a:endParaRPr lang="de-DE" sz="1200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43" name="Gleichschenkliges Dreieck 42"/>
              <p:cNvSpPr/>
              <p:nvPr/>
            </p:nvSpPr>
            <p:spPr>
              <a:xfrm>
                <a:off x="6909609" y="1462504"/>
                <a:ext cx="258779" cy="370617"/>
              </a:xfrm>
              <a:prstGeom prst="triangle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1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5" name="Freihandform 44"/>
              <p:cNvSpPr/>
              <p:nvPr/>
            </p:nvSpPr>
            <p:spPr>
              <a:xfrm>
                <a:off x="6756642" y="2689338"/>
                <a:ext cx="607925" cy="211015"/>
              </a:xfrm>
              <a:custGeom>
                <a:avLst/>
                <a:gdLst>
                  <a:gd name="connsiteX0" fmla="*/ 145701 w 607925"/>
                  <a:gd name="connsiteY0" fmla="*/ 5024 h 211015"/>
                  <a:gd name="connsiteX1" fmla="*/ 0 w 607925"/>
                  <a:gd name="connsiteY1" fmla="*/ 211015 h 211015"/>
                  <a:gd name="connsiteX2" fmla="*/ 607925 w 607925"/>
                  <a:gd name="connsiteY2" fmla="*/ 211015 h 211015"/>
                  <a:gd name="connsiteX3" fmla="*/ 417006 w 607925"/>
                  <a:gd name="connsiteY3" fmla="*/ 0 h 211015"/>
                  <a:gd name="connsiteX4" fmla="*/ 145701 w 607925"/>
                  <a:gd name="connsiteY4" fmla="*/ 5024 h 211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7925" h="211015">
                    <a:moveTo>
                      <a:pt x="145701" y="5024"/>
                    </a:moveTo>
                    <a:lnTo>
                      <a:pt x="0" y="211015"/>
                    </a:lnTo>
                    <a:lnTo>
                      <a:pt x="607925" y="211015"/>
                    </a:lnTo>
                    <a:lnTo>
                      <a:pt x="417006" y="0"/>
                    </a:lnTo>
                    <a:lnTo>
                      <a:pt x="145701" y="5024"/>
                    </a:lnTo>
                    <a:close/>
                  </a:path>
                </a:pathLst>
              </a:custGeom>
              <a:gradFill>
                <a:gsLst>
                  <a:gs pos="34000">
                    <a:schemeClr val="accent2"/>
                  </a:gs>
                  <a:gs pos="100000">
                    <a:schemeClr val="tx2"/>
                  </a:gs>
                  <a:gs pos="100000">
                    <a:schemeClr val="accent2">
                      <a:lumMod val="50000"/>
                    </a:schemeClr>
                  </a:gs>
                  <a:gs pos="82000">
                    <a:schemeClr val="accent2">
                      <a:lumMod val="50000"/>
                    </a:schemeClr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6" name="Trapezoid 45"/>
              <p:cNvSpPr/>
              <p:nvPr/>
            </p:nvSpPr>
            <p:spPr>
              <a:xfrm>
                <a:off x="6808278" y="2898582"/>
                <a:ext cx="159379" cy="108933"/>
              </a:xfrm>
              <a:prstGeom prst="trapezoid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7" name="Trapezoid 46"/>
              <p:cNvSpPr/>
              <p:nvPr/>
            </p:nvSpPr>
            <p:spPr>
              <a:xfrm>
                <a:off x="7105265" y="2898582"/>
                <a:ext cx="159379" cy="108933"/>
              </a:xfrm>
              <a:prstGeom prst="trapezoid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4" name="Rechteck 43"/>
              <p:cNvSpPr/>
              <p:nvPr/>
            </p:nvSpPr>
            <p:spPr>
              <a:xfrm>
                <a:off x="7016138" y="1225783"/>
                <a:ext cx="45719" cy="281353"/>
              </a:xfrm>
              <a:prstGeom prst="rect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718155" y="2374382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Explosion 2 51"/>
          <p:cNvSpPr/>
          <p:nvPr/>
        </p:nvSpPr>
        <p:spPr>
          <a:xfrm>
            <a:off x="884203" y="537006"/>
            <a:ext cx="3508744" cy="2166003"/>
          </a:xfrm>
          <a:prstGeom prst="irregularSeal2">
            <a:avLst/>
          </a:prstGeom>
          <a:solidFill>
            <a:srgbClr val="FFC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>
                <a:solidFill>
                  <a:srgbClr val="FF0000"/>
                </a:solidFill>
              </a:rPr>
              <a:t>Interrupt</a:t>
            </a:r>
            <a:endParaRPr lang="de-DE" sz="2800" dirty="0">
              <a:solidFill>
                <a:srgbClr val="FF0000"/>
              </a:solidFill>
            </a:endParaRPr>
          </a:p>
        </p:txBody>
      </p:sp>
      <p:sp>
        <p:nvSpPr>
          <p:cNvPr id="53" name="Textfeld 52"/>
          <p:cNvSpPr txBox="1"/>
          <p:nvPr/>
        </p:nvSpPr>
        <p:spPr>
          <a:xfrm>
            <a:off x="8913293" y="1228357"/>
            <a:ext cx="2793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Die ISR wird alle 10ms aufgerufen</a:t>
            </a:r>
          </a:p>
        </p:txBody>
      </p:sp>
      <p:pic>
        <p:nvPicPr>
          <p:cNvPr id="5" name="Audio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416916"/>
      </p:ext>
    </p:extLst>
  </p:cSld>
  <p:clrMapOvr>
    <a:masterClrMapping/>
  </p:clrMapOvr>
  <p:transition spd="slow" advClick="0" advTm="735">
    <p:sndAc>
      <p:stSnd>
        <p:snd r:embed="rId4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5.92593E-6 L -0.06953 -0.05279 L -0.13451 -0.06806 L -0.21029 -0.06251 L -0.31888 -0.01945 L -0.39219 0.0611 L -0.50625 0.24444 L -0.52422 0.39721 " pathEditMode="relative" ptsTypes="AAAAAA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14729" y="5101209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Die ISR wird alle 10ms aufgerufen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632883"/>
      </p:ext>
    </p:extLst>
  </p:cSld>
  <p:clrMapOvr>
    <a:masterClrMapping/>
  </p:clrMapOvr>
  <p:transition spd="slow" advClick="0" advTm="67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11111E-6 L 0.05143 -0.04028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99482" y="4838780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Die ISR wird alle 10ms aufgerufen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590267"/>
      </p:ext>
    </p:extLst>
  </p:cSld>
  <p:clrMapOvr>
    <a:masterClrMapping/>
  </p:clrMapOvr>
  <p:transition spd="slow" advClick="0" advTm="77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4.44444E-6 L 0.05143 -0.04027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704920" y="4524868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Die ISR wird alle 10ms aufgerufen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204386"/>
      </p:ext>
    </p:extLst>
  </p:cSld>
  <p:clrMapOvr>
    <a:masterClrMapping/>
  </p:clrMapOvr>
  <p:transition spd="slow" advClick="0" advTm="68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1.11111E-6 L 0.05144 -0.04028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409909" y="4223916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Die ISR wird alle 10ms aufgerufen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997118"/>
      </p:ext>
    </p:extLst>
  </p:cSld>
  <p:clrMapOvr>
    <a:masterClrMapping/>
  </p:clrMapOvr>
  <p:transition spd="slow" advClick="0" advTm="65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11111E-6 L 0.05143 -0.04028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102285" y="3910663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Die ISR wird alle 10ms aufgerufen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009872"/>
      </p:ext>
    </p:extLst>
  </p:cSld>
  <p:clrMapOvr>
    <a:masterClrMapping/>
  </p:clrMapOvr>
  <p:transition spd="slow" advClick="0" advTm="61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22222E-6 L 0.05143 -0.04028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792990" y="3602036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Die ISR wird alle 10ms aufgerufen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08514"/>
      </p:ext>
    </p:extLst>
  </p:cSld>
  <p:clrMapOvr>
    <a:masterClrMapping/>
  </p:clrMapOvr>
  <p:transition spd="slow" advClick="0" advTm="33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-3.7037E-7 L 0.05143 -0.04028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8" name="Gruppieren 27"/>
          <p:cNvGrpSpPr/>
          <p:nvPr/>
        </p:nvGrpSpPr>
        <p:grpSpPr>
          <a:xfrm>
            <a:off x="3695186" y="2197958"/>
            <a:ext cx="836140" cy="3781168"/>
            <a:chOff x="5080392" y="1721708"/>
            <a:chExt cx="836140" cy="3781168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5080392" y="3978876"/>
              <a:ext cx="836140" cy="163171"/>
              <a:chOff x="5080392" y="3978876"/>
              <a:chExt cx="836140" cy="163171"/>
            </a:xfrm>
          </p:grpSpPr>
          <p:sp>
            <p:nvSpPr>
              <p:cNvPr id="19" name="Gleichschenkliges Dreieck 18"/>
              <p:cNvSpPr/>
              <p:nvPr/>
            </p:nvSpPr>
            <p:spPr>
              <a:xfrm rot="10800000">
                <a:off x="5183776" y="4031039"/>
                <a:ext cx="135764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Gleichschenkliges Dreieck 19"/>
              <p:cNvSpPr/>
              <p:nvPr/>
            </p:nvSpPr>
            <p:spPr>
              <a:xfrm rot="10800000" flipH="1">
                <a:off x="5679650" y="4031040"/>
                <a:ext cx="138028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5080392" y="3978876"/>
                <a:ext cx="836140" cy="45719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5080392" y="1721708"/>
              <a:ext cx="836140" cy="3781168"/>
              <a:chOff x="5080392" y="1721708"/>
              <a:chExt cx="836140" cy="3781168"/>
            </a:xfrm>
          </p:grpSpPr>
          <p:grpSp>
            <p:nvGrpSpPr>
              <p:cNvPr id="15" name="Gruppieren 14"/>
              <p:cNvGrpSpPr/>
              <p:nvPr/>
            </p:nvGrpSpPr>
            <p:grpSpPr>
              <a:xfrm>
                <a:off x="5080392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3" name="Ellipse 12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Rechteck 13"/>
                <p:cNvSpPr/>
                <p:nvPr/>
              </p:nvSpPr>
              <p:spPr>
                <a:xfrm>
                  <a:off x="3608173" y="1721708"/>
                  <a:ext cx="45719" cy="364112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" name="Gruppieren 24"/>
              <p:cNvGrpSpPr/>
              <p:nvPr/>
            </p:nvGrpSpPr>
            <p:grpSpPr>
              <a:xfrm>
                <a:off x="5236911" y="1721708"/>
                <a:ext cx="679621" cy="3781168"/>
                <a:chOff x="5236911" y="1721708"/>
                <a:chExt cx="679621" cy="3781168"/>
              </a:xfrm>
            </p:grpSpPr>
            <p:grpSp>
              <p:nvGrpSpPr>
                <p:cNvPr id="16" name="Gruppieren 15"/>
                <p:cNvGrpSpPr/>
                <p:nvPr/>
              </p:nvGrpSpPr>
              <p:grpSpPr>
                <a:xfrm>
                  <a:off x="5760013" y="1721708"/>
                  <a:ext cx="156519" cy="3781168"/>
                  <a:chOff x="3550508" y="1721708"/>
                  <a:chExt cx="156519" cy="3781168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7" name="Ellipse 16"/>
                  <p:cNvSpPr/>
                  <p:nvPr/>
                </p:nvSpPr>
                <p:spPr>
                  <a:xfrm>
                    <a:off x="3550508" y="5362832"/>
                    <a:ext cx="156519" cy="140044"/>
                  </a:xfrm>
                  <a:prstGeom prst="ellips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" name="Rechteck 17"/>
                  <p:cNvSpPr/>
                  <p:nvPr/>
                </p:nvSpPr>
                <p:spPr>
                  <a:xfrm>
                    <a:off x="3605907" y="1721708"/>
                    <a:ext cx="45719" cy="3641124"/>
                  </a:xfrm>
                  <a:prstGeom prst="rect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2" name="Rechteck 21"/>
                <p:cNvSpPr/>
                <p:nvPr/>
              </p:nvSpPr>
              <p:spPr>
                <a:xfrm>
                  <a:off x="5236911" y="5409994"/>
                  <a:ext cx="523102" cy="45719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pic>
        <p:nvPicPr>
          <p:cNvPr id="29" name="Google Shape;57;p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797606" y="3607927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4" name="Gruppieren 3"/>
          <p:cNvGrpSpPr/>
          <p:nvPr/>
        </p:nvGrpSpPr>
        <p:grpSpPr>
          <a:xfrm>
            <a:off x="3814815" y="1228357"/>
            <a:ext cx="607925" cy="1984844"/>
            <a:chOff x="3814815" y="1228357"/>
            <a:chExt cx="607925" cy="1984844"/>
          </a:xfrm>
        </p:grpSpPr>
        <p:sp>
          <p:nvSpPr>
            <p:cNvPr id="3" name="Explosion 2 2"/>
            <p:cNvSpPr/>
            <p:nvPr/>
          </p:nvSpPr>
          <p:spPr>
            <a:xfrm rot="20446617">
              <a:off x="3869092" y="2966920"/>
              <a:ext cx="168187" cy="227583"/>
            </a:xfrm>
            <a:prstGeom prst="irregularSeal2">
              <a:avLst/>
            </a:prstGeom>
            <a:solidFill>
              <a:srgbClr val="FFC000"/>
            </a:solidFill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0" name="Explosion 2 49"/>
            <p:cNvSpPr/>
            <p:nvPr/>
          </p:nvSpPr>
          <p:spPr>
            <a:xfrm rot="20446617">
              <a:off x="4160134" y="2985618"/>
              <a:ext cx="168187" cy="227583"/>
            </a:xfrm>
            <a:prstGeom prst="irregularSeal2">
              <a:avLst/>
            </a:prstGeom>
            <a:solidFill>
              <a:srgbClr val="FFC000"/>
            </a:solidFill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2" name="Gruppieren 1"/>
            <p:cNvGrpSpPr/>
            <p:nvPr/>
          </p:nvGrpSpPr>
          <p:grpSpPr>
            <a:xfrm>
              <a:off x="3814815" y="1228357"/>
              <a:ext cx="607925" cy="1781732"/>
              <a:chOff x="3814815" y="1228357"/>
              <a:chExt cx="607925" cy="1781732"/>
            </a:xfrm>
          </p:grpSpPr>
          <p:sp>
            <p:nvSpPr>
              <p:cNvPr id="42" name="Rechteck 41"/>
              <p:cNvSpPr/>
              <p:nvPr/>
            </p:nvSpPr>
            <p:spPr>
              <a:xfrm>
                <a:off x="3967783" y="1835695"/>
                <a:ext cx="258780" cy="858797"/>
              </a:xfrm>
              <a:prstGeom prst="rect">
                <a:avLst/>
              </a:prstGeom>
              <a:gradFill flip="none" rotWithShape="1">
                <a:gsLst>
                  <a:gs pos="34000">
                    <a:schemeClr val="accent5">
                      <a:lumMod val="89000"/>
                    </a:schemeClr>
                  </a:gs>
                  <a:gs pos="100000">
                    <a:schemeClr val="tx2"/>
                  </a:gs>
                  <a:gs pos="100000">
                    <a:schemeClr val="accent5">
                      <a:lumMod val="75000"/>
                    </a:schemeClr>
                  </a:gs>
                  <a:gs pos="82000">
                    <a:schemeClr val="accent5">
                      <a:lumMod val="70000"/>
                    </a:schemeClr>
                  </a:gs>
                </a:gsLst>
                <a:lin ang="0" scaled="0"/>
                <a:tileRect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de-DE" sz="1200" dirty="0" smtClean="0">
                    <a:solidFill>
                      <a:srgbClr val="FFFF00"/>
                    </a:solidFill>
                  </a:rPr>
                  <a:t>INT</a:t>
                </a:r>
                <a:endParaRPr lang="de-DE" sz="1200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43" name="Gleichschenkliges Dreieck 42"/>
              <p:cNvSpPr/>
              <p:nvPr/>
            </p:nvSpPr>
            <p:spPr>
              <a:xfrm>
                <a:off x="3967782" y="1465078"/>
                <a:ext cx="258779" cy="370617"/>
              </a:xfrm>
              <a:prstGeom prst="triangle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1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5" name="Freihandform 44"/>
              <p:cNvSpPr/>
              <p:nvPr/>
            </p:nvSpPr>
            <p:spPr>
              <a:xfrm>
                <a:off x="3814815" y="2691912"/>
                <a:ext cx="607925" cy="211015"/>
              </a:xfrm>
              <a:custGeom>
                <a:avLst/>
                <a:gdLst>
                  <a:gd name="connsiteX0" fmla="*/ 145701 w 607925"/>
                  <a:gd name="connsiteY0" fmla="*/ 5024 h 211015"/>
                  <a:gd name="connsiteX1" fmla="*/ 0 w 607925"/>
                  <a:gd name="connsiteY1" fmla="*/ 211015 h 211015"/>
                  <a:gd name="connsiteX2" fmla="*/ 607925 w 607925"/>
                  <a:gd name="connsiteY2" fmla="*/ 211015 h 211015"/>
                  <a:gd name="connsiteX3" fmla="*/ 417006 w 607925"/>
                  <a:gd name="connsiteY3" fmla="*/ 0 h 211015"/>
                  <a:gd name="connsiteX4" fmla="*/ 145701 w 607925"/>
                  <a:gd name="connsiteY4" fmla="*/ 5024 h 211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7925" h="211015">
                    <a:moveTo>
                      <a:pt x="145701" y="5024"/>
                    </a:moveTo>
                    <a:lnTo>
                      <a:pt x="0" y="211015"/>
                    </a:lnTo>
                    <a:lnTo>
                      <a:pt x="607925" y="211015"/>
                    </a:lnTo>
                    <a:lnTo>
                      <a:pt x="417006" y="0"/>
                    </a:lnTo>
                    <a:lnTo>
                      <a:pt x="145701" y="5024"/>
                    </a:lnTo>
                    <a:close/>
                  </a:path>
                </a:pathLst>
              </a:custGeom>
              <a:gradFill>
                <a:gsLst>
                  <a:gs pos="34000">
                    <a:schemeClr val="accent2"/>
                  </a:gs>
                  <a:gs pos="100000">
                    <a:schemeClr val="tx2"/>
                  </a:gs>
                  <a:gs pos="100000">
                    <a:schemeClr val="accent2">
                      <a:lumMod val="50000"/>
                    </a:schemeClr>
                  </a:gs>
                  <a:gs pos="82000">
                    <a:schemeClr val="accent2">
                      <a:lumMod val="50000"/>
                    </a:schemeClr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6" name="Trapezoid 45"/>
              <p:cNvSpPr/>
              <p:nvPr/>
            </p:nvSpPr>
            <p:spPr>
              <a:xfrm>
                <a:off x="3866451" y="2901156"/>
                <a:ext cx="159379" cy="108933"/>
              </a:xfrm>
              <a:prstGeom prst="trapezoid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7" name="Trapezoid 46"/>
              <p:cNvSpPr/>
              <p:nvPr/>
            </p:nvSpPr>
            <p:spPr>
              <a:xfrm>
                <a:off x="4163438" y="2901156"/>
                <a:ext cx="159379" cy="108933"/>
              </a:xfrm>
              <a:prstGeom prst="trapezoid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4" name="Rechteck 43"/>
              <p:cNvSpPr/>
              <p:nvPr/>
            </p:nvSpPr>
            <p:spPr>
              <a:xfrm>
                <a:off x="4074311" y="1228357"/>
                <a:ext cx="45719" cy="281353"/>
              </a:xfrm>
              <a:prstGeom prst="rect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9" name="Textfeld 48"/>
          <p:cNvSpPr txBox="1"/>
          <p:nvPr/>
        </p:nvSpPr>
        <p:spPr>
          <a:xfrm>
            <a:off x="3806036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1" name="Explosion 2 50"/>
          <p:cNvSpPr/>
          <p:nvPr/>
        </p:nvSpPr>
        <p:spPr>
          <a:xfrm>
            <a:off x="4886972" y="778527"/>
            <a:ext cx="3508744" cy="2166003"/>
          </a:xfrm>
          <a:prstGeom prst="irregularSeal2">
            <a:avLst/>
          </a:prstGeom>
          <a:solidFill>
            <a:srgbClr val="FFC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>
                <a:solidFill>
                  <a:srgbClr val="FF0000"/>
                </a:solidFill>
              </a:rPr>
              <a:t>Interrupt</a:t>
            </a:r>
            <a:endParaRPr lang="de-DE" sz="2800" dirty="0">
              <a:solidFill>
                <a:srgbClr val="FF0000"/>
              </a:solidFill>
            </a:endParaRPr>
          </a:p>
        </p:txBody>
      </p:sp>
      <p:sp>
        <p:nvSpPr>
          <p:cNvPr id="52" name="Textfeld 51"/>
          <p:cNvSpPr txBox="1"/>
          <p:nvPr/>
        </p:nvSpPr>
        <p:spPr>
          <a:xfrm>
            <a:off x="8913293" y="1228357"/>
            <a:ext cx="279315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Bei PSC=1ms (31999):</a:t>
            </a:r>
          </a:p>
          <a:p>
            <a:endParaRPr lang="de-DE" sz="2400" dirty="0"/>
          </a:p>
          <a:p>
            <a:r>
              <a:rPr lang="de-DE" sz="2400" dirty="0" smtClean="0"/>
              <a:t>Alle 6 </a:t>
            </a:r>
            <a:r>
              <a:rPr lang="de-DE" sz="2400" dirty="0" err="1" smtClean="0"/>
              <a:t>ms</a:t>
            </a:r>
            <a:r>
              <a:rPr lang="de-DE" sz="2400" dirty="0" smtClean="0"/>
              <a:t> ein Interrupt</a:t>
            </a:r>
          </a:p>
        </p:txBody>
      </p:sp>
      <p:pic>
        <p:nvPicPr>
          <p:cNvPr id="6" name="Audio 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597481"/>
      </p:ext>
    </p:extLst>
  </p:cSld>
  <p:clrMapOvr>
    <a:masterClrMapping/>
  </p:clrMapOvr>
  <p:transition spd="slow" advTm="1119">
    <p:sndAc>
      <p:stSnd>
        <p:snd r:embed="rId4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-1.48148E-6 L -0.04844 -0.09306 L -0.12435 -0.14722 L -0.19687 -0.11111 L -0.26406 -0.03611 L -0.28828 0.01944 L -0.28906 0.21944 " pathEditMode="relative" ptsTypes="AAAAA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558000" y="3306312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Die ISR wird alle 10ms aufgerufen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126843"/>
      </p:ext>
    </p:extLst>
  </p:cSld>
  <p:clrMapOvr>
    <a:masterClrMapping/>
  </p:clrMapOvr>
  <p:transition spd="slow" advClick="0" advTm="59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-4.81481E-6 L 0.05143 -0.04027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281329" y="3003477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Die ISR wird alle 10ms aufgerufen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627191"/>
      </p:ext>
    </p:extLst>
  </p:cSld>
  <p:clrMapOvr>
    <a:masterClrMapping/>
  </p:clrMapOvr>
  <p:transition spd="slow" advClick="0" advTm="80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1.85185E-6 L 0.05144 -0.04028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975723" y="2689338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6909610" y="1833121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6909609" y="1462504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6756642" y="2689338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6808278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7105265" y="2898582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7016138" y="1225783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1" name="Textfeld 50"/>
          <p:cNvSpPr txBox="1"/>
          <p:nvPr/>
        </p:nvSpPr>
        <p:spPr>
          <a:xfrm>
            <a:off x="8913293" y="1228357"/>
            <a:ext cx="2793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z.B. Um einen </a:t>
            </a:r>
            <a:r>
              <a:rPr lang="de-DE" sz="2400" dirty="0"/>
              <a:t>A</a:t>
            </a:r>
            <a:r>
              <a:rPr lang="de-DE" sz="2400" dirty="0" smtClean="0"/>
              <a:t>usgang blinken zu lassen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458300"/>
      </p:ext>
    </p:extLst>
  </p:cSld>
  <p:clrMapOvr>
    <a:masterClrMapping/>
  </p:clrMapOvr>
  <p:transition spd="slow" advClick="0" advTm="73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1.48148E-6 L 0.05144 -0.04028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6637013" y="3238779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" name="Gruppieren 2"/>
          <p:cNvGrpSpPr/>
          <p:nvPr/>
        </p:nvGrpSpPr>
        <p:grpSpPr>
          <a:xfrm>
            <a:off x="6756642" y="1225783"/>
            <a:ext cx="607925" cy="1995114"/>
            <a:chOff x="6756642" y="1225783"/>
            <a:chExt cx="607925" cy="1995114"/>
          </a:xfrm>
        </p:grpSpPr>
        <p:sp>
          <p:nvSpPr>
            <p:cNvPr id="50" name="Explosion 2 49"/>
            <p:cNvSpPr/>
            <p:nvPr/>
          </p:nvSpPr>
          <p:spPr>
            <a:xfrm rot="20446617">
              <a:off x="6822378" y="2965253"/>
              <a:ext cx="168187" cy="227583"/>
            </a:xfrm>
            <a:prstGeom prst="irregularSeal2">
              <a:avLst/>
            </a:prstGeom>
            <a:solidFill>
              <a:srgbClr val="FFC000"/>
            </a:solidFill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1" name="Explosion 2 50"/>
            <p:cNvSpPr/>
            <p:nvPr/>
          </p:nvSpPr>
          <p:spPr>
            <a:xfrm rot="20446617">
              <a:off x="7117632" y="2993314"/>
              <a:ext cx="168187" cy="227583"/>
            </a:xfrm>
            <a:prstGeom prst="irregularSeal2">
              <a:avLst/>
            </a:prstGeom>
            <a:solidFill>
              <a:srgbClr val="FFC000"/>
            </a:solidFill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2" name="Gruppieren 1"/>
            <p:cNvGrpSpPr/>
            <p:nvPr/>
          </p:nvGrpSpPr>
          <p:grpSpPr>
            <a:xfrm>
              <a:off x="6756642" y="1225783"/>
              <a:ext cx="607925" cy="1781732"/>
              <a:chOff x="6756642" y="1225783"/>
              <a:chExt cx="607925" cy="1781732"/>
            </a:xfrm>
          </p:grpSpPr>
          <p:sp>
            <p:nvSpPr>
              <p:cNvPr id="42" name="Rechteck 41"/>
              <p:cNvSpPr/>
              <p:nvPr/>
            </p:nvSpPr>
            <p:spPr>
              <a:xfrm>
                <a:off x="6909610" y="1833121"/>
                <a:ext cx="258780" cy="858797"/>
              </a:xfrm>
              <a:prstGeom prst="rect">
                <a:avLst/>
              </a:prstGeom>
              <a:gradFill flip="none" rotWithShape="1">
                <a:gsLst>
                  <a:gs pos="34000">
                    <a:schemeClr val="accent5">
                      <a:lumMod val="89000"/>
                    </a:schemeClr>
                  </a:gs>
                  <a:gs pos="100000">
                    <a:schemeClr val="tx2"/>
                  </a:gs>
                  <a:gs pos="100000">
                    <a:schemeClr val="accent5">
                      <a:lumMod val="75000"/>
                    </a:schemeClr>
                  </a:gs>
                  <a:gs pos="82000">
                    <a:schemeClr val="accent5">
                      <a:lumMod val="70000"/>
                    </a:schemeClr>
                  </a:gs>
                </a:gsLst>
                <a:lin ang="0" scaled="0"/>
                <a:tileRect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de-DE" sz="1200" dirty="0" smtClean="0">
                    <a:solidFill>
                      <a:srgbClr val="FFFF00"/>
                    </a:solidFill>
                  </a:rPr>
                  <a:t>INT</a:t>
                </a:r>
                <a:endParaRPr lang="de-DE" sz="1200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43" name="Gleichschenkliges Dreieck 42"/>
              <p:cNvSpPr/>
              <p:nvPr/>
            </p:nvSpPr>
            <p:spPr>
              <a:xfrm>
                <a:off x="6909609" y="1462504"/>
                <a:ext cx="258779" cy="370617"/>
              </a:xfrm>
              <a:prstGeom prst="triangle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1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5" name="Freihandform 44"/>
              <p:cNvSpPr/>
              <p:nvPr/>
            </p:nvSpPr>
            <p:spPr>
              <a:xfrm>
                <a:off x="6756642" y="2689338"/>
                <a:ext cx="607925" cy="211015"/>
              </a:xfrm>
              <a:custGeom>
                <a:avLst/>
                <a:gdLst>
                  <a:gd name="connsiteX0" fmla="*/ 145701 w 607925"/>
                  <a:gd name="connsiteY0" fmla="*/ 5024 h 211015"/>
                  <a:gd name="connsiteX1" fmla="*/ 0 w 607925"/>
                  <a:gd name="connsiteY1" fmla="*/ 211015 h 211015"/>
                  <a:gd name="connsiteX2" fmla="*/ 607925 w 607925"/>
                  <a:gd name="connsiteY2" fmla="*/ 211015 h 211015"/>
                  <a:gd name="connsiteX3" fmla="*/ 417006 w 607925"/>
                  <a:gd name="connsiteY3" fmla="*/ 0 h 211015"/>
                  <a:gd name="connsiteX4" fmla="*/ 145701 w 607925"/>
                  <a:gd name="connsiteY4" fmla="*/ 5024 h 211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7925" h="211015">
                    <a:moveTo>
                      <a:pt x="145701" y="5024"/>
                    </a:moveTo>
                    <a:lnTo>
                      <a:pt x="0" y="211015"/>
                    </a:lnTo>
                    <a:lnTo>
                      <a:pt x="607925" y="211015"/>
                    </a:lnTo>
                    <a:lnTo>
                      <a:pt x="417006" y="0"/>
                    </a:lnTo>
                    <a:lnTo>
                      <a:pt x="145701" y="5024"/>
                    </a:lnTo>
                    <a:close/>
                  </a:path>
                </a:pathLst>
              </a:custGeom>
              <a:gradFill>
                <a:gsLst>
                  <a:gs pos="34000">
                    <a:schemeClr val="accent2"/>
                  </a:gs>
                  <a:gs pos="100000">
                    <a:schemeClr val="tx2"/>
                  </a:gs>
                  <a:gs pos="100000">
                    <a:schemeClr val="accent2">
                      <a:lumMod val="50000"/>
                    </a:schemeClr>
                  </a:gs>
                  <a:gs pos="82000">
                    <a:schemeClr val="accent2">
                      <a:lumMod val="50000"/>
                    </a:schemeClr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6" name="Trapezoid 45"/>
              <p:cNvSpPr/>
              <p:nvPr/>
            </p:nvSpPr>
            <p:spPr>
              <a:xfrm>
                <a:off x="6808278" y="2898582"/>
                <a:ext cx="159379" cy="108933"/>
              </a:xfrm>
              <a:prstGeom prst="trapezoid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7" name="Trapezoid 46"/>
              <p:cNvSpPr/>
              <p:nvPr/>
            </p:nvSpPr>
            <p:spPr>
              <a:xfrm>
                <a:off x="7105265" y="2898582"/>
                <a:ext cx="159379" cy="108933"/>
              </a:xfrm>
              <a:prstGeom prst="trapezoid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4" name="Rechteck 43"/>
              <p:cNvSpPr/>
              <p:nvPr/>
            </p:nvSpPr>
            <p:spPr>
              <a:xfrm>
                <a:off x="7016138" y="1225783"/>
                <a:ext cx="45719" cy="281353"/>
              </a:xfrm>
              <a:prstGeom prst="rect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27" name="Gruppieren 26"/>
          <p:cNvGrpSpPr/>
          <p:nvPr/>
        </p:nvGrpSpPr>
        <p:grpSpPr>
          <a:xfrm>
            <a:off x="6637013" y="2195384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9" name="Textfeld 48"/>
          <p:cNvSpPr txBox="1"/>
          <p:nvPr/>
        </p:nvSpPr>
        <p:spPr>
          <a:xfrm>
            <a:off x="6747863" y="5508949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718155" y="2374382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Explosion 2 51"/>
          <p:cNvSpPr/>
          <p:nvPr/>
        </p:nvSpPr>
        <p:spPr>
          <a:xfrm>
            <a:off x="884203" y="537006"/>
            <a:ext cx="3508744" cy="2166003"/>
          </a:xfrm>
          <a:prstGeom prst="irregularSeal2">
            <a:avLst/>
          </a:prstGeom>
          <a:solidFill>
            <a:srgbClr val="FFC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>
                <a:solidFill>
                  <a:srgbClr val="FF0000"/>
                </a:solidFill>
              </a:rPr>
              <a:t>Interrupt</a:t>
            </a:r>
            <a:endParaRPr lang="de-DE" sz="2800" dirty="0">
              <a:solidFill>
                <a:srgbClr val="FF0000"/>
              </a:solidFill>
            </a:endParaRPr>
          </a:p>
        </p:txBody>
      </p:sp>
      <p:sp>
        <p:nvSpPr>
          <p:cNvPr id="54" name="Textfeld 53"/>
          <p:cNvSpPr txBox="1"/>
          <p:nvPr/>
        </p:nvSpPr>
        <p:spPr>
          <a:xfrm>
            <a:off x="8913293" y="1228357"/>
            <a:ext cx="2793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z.B. Um einen </a:t>
            </a:r>
            <a:r>
              <a:rPr lang="de-DE" sz="2400" dirty="0"/>
              <a:t>A</a:t>
            </a:r>
            <a:r>
              <a:rPr lang="de-DE" sz="2400" dirty="0" smtClean="0"/>
              <a:t>usgang blinken zu lassen</a:t>
            </a:r>
          </a:p>
        </p:txBody>
      </p:sp>
      <p:pic>
        <p:nvPicPr>
          <p:cNvPr id="5" name="Audio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512138"/>
      </p:ext>
    </p:extLst>
  </p:cSld>
  <p:clrMapOvr>
    <a:masterClrMapping/>
  </p:clrMapOvr>
  <p:transition spd="slow" advClick="0" advTm="545">
    <p:sndAc>
      <p:stSnd>
        <p:snd r:embed="rId4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5.92593E-6 L -0.06953 -0.05279 L -0.13451 -0.06806 L -0.21029 -0.06251 L -0.31888 -0.01945 L -0.39219 0.0611 L -0.50625 0.24444 L -0.52422 0.39721 " pathEditMode="relative" ptsTypes="AAAAAA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14729" y="5101209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" name="Gruppieren 1"/>
          <p:cNvGrpSpPr/>
          <p:nvPr/>
        </p:nvGrpSpPr>
        <p:grpSpPr>
          <a:xfrm>
            <a:off x="6637013" y="1225783"/>
            <a:ext cx="836140" cy="4750769"/>
            <a:chOff x="6637013" y="1225783"/>
            <a:chExt cx="836140" cy="4750769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6637013" y="3238779"/>
              <a:ext cx="836140" cy="163171"/>
              <a:chOff x="5080392" y="3978876"/>
              <a:chExt cx="836140" cy="163171"/>
            </a:xfrm>
          </p:grpSpPr>
          <p:sp>
            <p:nvSpPr>
              <p:cNvPr id="19" name="Gleichschenkliges Dreieck 18"/>
              <p:cNvSpPr/>
              <p:nvPr/>
            </p:nvSpPr>
            <p:spPr>
              <a:xfrm rot="10800000">
                <a:off x="5183776" y="4031039"/>
                <a:ext cx="135764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Gleichschenkliges Dreieck 19"/>
              <p:cNvSpPr/>
              <p:nvPr/>
            </p:nvSpPr>
            <p:spPr>
              <a:xfrm rot="10800000" flipH="1">
                <a:off x="5679650" y="4031040"/>
                <a:ext cx="138028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5080392" y="3978876"/>
                <a:ext cx="836140" cy="45719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6637013" y="2195384"/>
              <a:ext cx="836140" cy="3781168"/>
              <a:chOff x="5080392" y="1721708"/>
              <a:chExt cx="836140" cy="3781168"/>
            </a:xfrm>
          </p:grpSpPr>
          <p:grpSp>
            <p:nvGrpSpPr>
              <p:cNvPr id="15" name="Gruppieren 14"/>
              <p:cNvGrpSpPr/>
              <p:nvPr/>
            </p:nvGrpSpPr>
            <p:grpSpPr>
              <a:xfrm>
                <a:off x="5080392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3" name="Ellipse 12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Rechteck 13"/>
                <p:cNvSpPr/>
                <p:nvPr/>
              </p:nvSpPr>
              <p:spPr>
                <a:xfrm>
                  <a:off x="3608173" y="1721708"/>
                  <a:ext cx="45719" cy="364112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" name="Gruppieren 24"/>
              <p:cNvGrpSpPr/>
              <p:nvPr/>
            </p:nvGrpSpPr>
            <p:grpSpPr>
              <a:xfrm>
                <a:off x="5236911" y="1721708"/>
                <a:ext cx="679621" cy="3781168"/>
                <a:chOff x="5236911" y="1721708"/>
                <a:chExt cx="679621" cy="3781168"/>
              </a:xfrm>
            </p:grpSpPr>
            <p:grpSp>
              <p:nvGrpSpPr>
                <p:cNvPr id="16" name="Gruppieren 15"/>
                <p:cNvGrpSpPr/>
                <p:nvPr/>
              </p:nvGrpSpPr>
              <p:grpSpPr>
                <a:xfrm>
                  <a:off x="5760013" y="1721708"/>
                  <a:ext cx="156519" cy="3781168"/>
                  <a:chOff x="3550508" y="1721708"/>
                  <a:chExt cx="156519" cy="3781168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7" name="Ellipse 16"/>
                  <p:cNvSpPr/>
                  <p:nvPr/>
                </p:nvSpPr>
                <p:spPr>
                  <a:xfrm>
                    <a:off x="3550508" y="5362832"/>
                    <a:ext cx="156519" cy="140044"/>
                  </a:xfrm>
                  <a:prstGeom prst="ellips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" name="Rechteck 17"/>
                  <p:cNvSpPr/>
                  <p:nvPr/>
                </p:nvSpPr>
                <p:spPr>
                  <a:xfrm>
                    <a:off x="3605907" y="1721708"/>
                    <a:ext cx="45719" cy="3641124"/>
                  </a:xfrm>
                  <a:prstGeom prst="rect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2" name="Rechteck 21"/>
                <p:cNvSpPr/>
                <p:nvPr/>
              </p:nvSpPr>
              <p:spPr>
                <a:xfrm>
                  <a:off x="5236911" y="5409994"/>
                  <a:ext cx="523102" cy="45719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  <p:sp>
          <p:nvSpPr>
            <p:cNvPr id="42" name="Rechteck 41"/>
            <p:cNvSpPr/>
            <p:nvPr/>
          </p:nvSpPr>
          <p:spPr>
            <a:xfrm>
              <a:off x="6909610" y="1833121"/>
              <a:ext cx="258780" cy="858797"/>
            </a:xfrm>
            <a:prstGeom prst="rect">
              <a:avLst/>
            </a:prstGeom>
            <a:gradFill flip="none" rotWithShape="1">
              <a:gsLst>
                <a:gs pos="34000">
                  <a:schemeClr val="accent5">
                    <a:lumMod val="89000"/>
                  </a:schemeClr>
                </a:gs>
                <a:gs pos="100000">
                  <a:schemeClr val="tx2"/>
                </a:gs>
                <a:gs pos="100000">
                  <a:schemeClr val="accent5">
                    <a:lumMod val="75000"/>
                  </a:schemeClr>
                </a:gs>
                <a:gs pos="82000">
                  <a:schemeClr val="accent5">
                    <a:lumMod val="70000"/>
                  </a:schemeClr>
                </a:gs>
              </a:gsLst>
              <a:lin ang="0" scaled="0"/>
              <a:tileRect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sz="1200" dirty="0" smtClean="0">
                  <a:solidFill>
                    <a:srgbClr val="FFFF00"/>
                  </a:solidFill>
                </a:rPr>
                <a:t>INT</a:t>
              </a:r>
              <a:endParaRPr lang="de-DE" sz="1200" dirty="0">
                <a:solidFill>
                  <a:srgbClr val="FFFF00"/>
                </a:solidFill>
              </a:endParaRPr>
            </a:p>
          </p:txBody>
        </p:sp>
        <p:sp>
          <p:nvSpPr>
            <p:cNvPr id="43" name="Gleichschenkliges Dreieck 42"/>
            <p:cNvSpPr/>
            <p:nvPr/>
          </p:nvSpPr>
          <p:spPr>
            <a:xfrm>
              <a:off x="6909609" y="1462504"/>
              <a:ext cx="258779" cy="370617"/>
            </a:xfrm>
            <a:prstGeom prst="triangl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1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0" scaled="0"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5" name="Freihandform 44"/>
            <p:cNvSpPr/>
            <p:nvPr/>
          </p:nvSpPr>
          <p:spPr>
            <a:xfrm>
              <a:off x="6756642" y="2689338"/>
              <a:ext cx="607925" cy="211015"/>
            </a:xfrm>
            <a:custGeom>
              <a:avLst/>
              <a:gdLst>
                <a:gd name="connsiteX0" fmla="*/ 145701 w 607925"/>
                <a:gd name="connsiteY0" fmla="*/ 5024 h 211015"/>
                <a:gd name="connsiteX1" fmla="*/ 0 w 607925"/>
                <a:gd name="connsiteY1" fmla="*/ 211015 h 211015"/>
                <a:gd name="connsiteX2" fmla="*/ 607925 w 607925"/>
                <a:gd name="connsiteY2" fmla="*/ 211015 h 211015"/>
                <a:gd name="connsiteX3" fmla="*/ 417006 w 607925"/>
                <a:gd name="connsiteY3" fmla="*/ 0 h 211015"/>
                <a:gd name="connsiteX4" fmla="*/ 145701 w 607925"/>
                <a:gd name="connsiteY4" fmla="*/ 5024 h 211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7925" h="211015">
                  <a:moveTo>
                    <a:pt x="145701" y="5024"/>
                  </a:moveTo>
                  <a:lnTo>
                    <a:pt x="0" y="211015"/>
                  </a:lnTo>
                  <a:lnTo>
                    <a:pt x="607925" y="211015"/>
                  </a:lnTo>
                  <a:lnTo>
                    <a:pt x="417006" y="0"/>
                  </a:lnTo>
                  <a:lnTo>
                    <a:pt x="145701" y="5024"/>
                  </a:lnTo>
                  <a:close/>
                </a:path>
              </a:pathLst>
            </a:custGeom>
            <a:gradFill>
              <a:gsLst>
                <a:gs pos="34000">
                  <a:schemeClr val="accent2"/>
                </a:gs>
                <a:gs pos="100000">
                  <a:schemeClr val="tx2"/>
                </a:gs>
                <a:gs pos="100000">
                  <a:schemeClr val="accent2">
                    <a:lumMod val="50000"/>
                  </a:schemeClr>
                </a:gs>
                <a:gs pos="82000">
                  <a:schemeClr val="accent2">
                    <a:lumMod val="50000"/>
                  </a:schemeClr>
                </a:gs>
              </a:gsLst>
              <a:lin ang="0" scaled="0"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6" name="Trapezoid 45"/>
            <p:cNvSpPr/>
            <p:nvPr/>
          </p:nvSpPr>
          <p:spPr>
            <a:xfrm>
              <a:off x="6808278" y="2898582"/>
              <a:ext cx="159379" cy="108933"/>
            </a:xfrm>
            <a:prstGeom prst="trapezoid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7" name="Trapezoid 46"/>
            <p:cNvSpPr/>
            <p:nvPr/>
          </p:nvSpPr>
          <p:spPr>
            <a:xfrm>
              <a:off x="7105265" y="2898582"/>
              <a:ext cx="159379" cy="108933"/>
            </a:xfrm>
            <a:prstGeom prst="trapezoid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4" name="Rechteck 43"/>
            <p:cNvSpPr/>
            <p:nvPr/>
          </p:nvSpPr>
          <p:spPr>
            <a:xfrm>
              <a:off x="7016138" y="1225783"/>
              <a:ext cx="45719" cy="281353"/>
            </a:xfrm>
            <a:prstGeom prst="rect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9" name="Textfeld 48"/>
            <p:cNvSpPr txBox="1"/>
            <p:nvPr/>
          </p:nvSpPr>
          <p:spPr>
            <a:xfrm>
              <a:off x="6747863" y="5508949"/>
              <a:ext cx="576237" cy="415498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 algn="ctr"/>
              <a:r>
                <a:rPr lang="de-DE" sz="2400" dirty="0" smtClean="0"/>
                <a:t>ARR</a:t>
              </a:r>
            </a:p>
          </p:txBody>
        </p:sp>
      </p:grpSp>
      <p:sp>
        <p:nvSpPr>
          <p:cNvPr id="50" name="Textfeld 49"/>
          <p:cNvSpPr txBox="1"/>
          <p:nvPr/>
        </p:nvSpPr>
        <p:spPr>
          <a:xfrm>
            <a:off x="8913293" y="1228357"/>
            <a:ext cx="2793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ARR wird auf 3 eingestellt</a:t>
            </a:r>
          </a:p>
        </p:txBody>
      </p:sp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150052"/>
      </p:ext>
    </p:extLst>
  </p:cSld>
  <p:clrMapOvr>
    <a:masterClrMapping/>
  </p:clrMapOvr>
  <p:transition spd="slow" advClick="0" advTm="875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0 L -0.35365 0.00231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682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14729" y="5101209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2289919" y="3241353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2289919" y="2197958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2562516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2562515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2409548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2461184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275817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2669044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2400769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1" name="Textfeld 50"/>
          <p:cNvSpPr txBox="1"/>
          <p:nvPr/>
        </p:nvSpPr>
        <p:spPr>
          <a:xfrm>
            <a:off x="8913293" y="1228357"/>
            <a:ext cx="2793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ARR wird auf 3 eingestellt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176338"/>
      </p:ext>
    </p:extLst>
  </p:cSld>
  <p:clrMapOvr>
    <a:masterClrMapping/>
  </p:clrMapOvr>
  <p:transition spd="slow" advClick="0" advTm="216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7.40741E-7 L 0.00065 0.2666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133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14729" y="5101209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2289919" y="5076815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2289919" y="2197958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2562516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2562515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2409548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2461184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275817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2669044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2400769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Interrupt alle 4 </a:t>
            </a:r>
            <a:r>
              <a:rPr lang="de-DE" sz="2400" dirty="0" err="1" smtClean="0"/>
              <a:t>ms</a:t>
            </a:r>
            <a:endParaRPr lang="de-DE" sz="2400" dirty="0" smtClean="0"/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788959"/>
      </p:ext>
    </p:extLst>
  </p:cSld>
  <p:clrMapOvr>
    <a:masterClrMapping/>
  </p:clrMapOvr>
  <p:transition spd="slow" advClick="0" advTm="88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11111E-6 L 0.0586 -0.04028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0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99482" y="4841354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2289919" y="5076815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2289919" y="2197958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2562516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2562515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2409548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2461184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275817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2669044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2400769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Interrupt alle 4 </a:t>
            </a:r>
            <a:r>
              <a:rPr lang="de-DE" sz="2400" dirty="0" err="1" smtClean="0"/>
              <a:t>ms</a:t>
            </a:r>
            <a:endParaRPr lang="de-DE" sz="2400" dirty="0" smtClean="0"/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998811"/>
      </p:ext>
    </p:extLst>
  </p:cSld>
  <p:clrMapOvr>
    <a:masterClrMapping/>
  </p:clrMapOvr>
  <p:transition spd="slow" advClick="0" advTm="81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59259E-6 L 0.0586 -0.04028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0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668349" y="4525125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2289919" y="5076815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2289919" y="2197958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2562516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2562515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2409548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2461184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275817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2669044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2400769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Interrupt alle 4 </a:t>
            </a:r>
            <a:r>
              <a:rPr lang="de-DE" sz="2400" dirty="0" err="1" smtClean="0"/>
              <a:t>ms</a:t>
            </a:r>
            <a:endParaRPr lang="de-DE" sz="2400" dirty="0" smtClean="0"/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826524"/>
      </p:ext>
    </p:extLst>
  </p:cSld>
  <p:clrMapOvr>
    <a:masterClrMapping/>
  </p:clrMapOvr>
  <p:transition spd="slow" advClick="0" advTm="78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1.11111E-6 L 0.05859 -0.04028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0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368178" y="4205931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2289919" y="5076815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2289919" y="2197958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9" name="Textfeld 48"/>
          <p:cNvSpPr txBox="1"/>
          <p:nvPr/>
        </p:nvSpPr>
        <p:spPr>
          <a:xfrm>
            <a:off x="2400769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grpSp>
        <p:nvGrpSpPr>
          <p:cNvPr id="51" name="Gruppieren 50"/>
          <p:cNvGrpSpPr/>
          <p:nvPr/>
        </p:nvGrpSpPr>
        <p:grpSpPr>
          <a:xfrm>
            <a:off x="2404026" y="1225783"/>
            <a:ext cx="607925" cy="1995114"/>
            <a:chOff x="6756642" y="1225783"/>
            <a:chExt cx="607925" cy="1995114"/>
          </a:xfrm>
        </p:grpSpPr>
        <p:sp>
          <p:nvSpPr>
            <p:cNvPr id="52" name="Explosion 2 51"/>
            <p:cNvSpPr/>
            <p:nvPr/>
          </p:nvSpPr>
          <p:spPr>
            <a:xfrm rot="20446617">
              <a:off x="6822378" y="2965253"/>
              <a:ext cx="168187" cy="227583"/>
            </a:xfrm>
            <a:prstGeom prst="irregularSeal2">
              <a:avLst/>
            </a:prstGeom>
            <a:solidFill>
              <a:srgbClr val="FFC000"/>
            </a:solidFill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3" name="Explosion 2 52"/>
            <p:cNvSpPr/>
            <p:nvPr/>
          </p:nvSpPr>
          <p:spPr>
            <a:xfrm rot="20446617">
              <a:off x="7117632" y="2993314"/>
              <a:ext cx="168187" cy="227583"/>
            </a:xfrm>
            <a:prstGeom prst="irregularSeal2">
              <a:avLst/>
            </a:prstGeom>
            <a:solidFill>
              <a:srgbClr val="FFC000"/>
            </a:solidFill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54" name="Gruppieren 53"/>
            <p:cNvGrpSpPr/>
            <p:nvPr/>
          </p:nvGrpSpPr>
          <p:grpSpPr>
            <a:xfrm>
              <a:off x="6756642" y="1225783"/>
              <a:ext cx="607925" cy="1781732"/>
              <a:chOff x="6756642" y="1225783"/>
              <a:chExt cx="607925" cy="1781732"/>
            </a:xfrm>
          </p:grpSpPr>
          <p:sp>
            <p:nvSpPr>
              <p:cNvPr id="55" name="Rechteck 54"/>
              <p:cNvSpPr/>
              <p:nvPr/>
            </p:nvSpPr>
            <p:spPr>
              <a:xfrm>
                <a:off x="6909610" y="1833121"/>
                <a:ext cx="258780" cy="858797"/>
              </a:xfrm>
              <a:prstGeom prst="rect">
                <a:avLst/>
              </a:prstGeom>
              <a:gradFill flip="none" rotWithShape="1">
                <a:gsLst>
                  <a:gs pos="34000">
                    <a:schemeClr val="accent5">
                      <a:lumMod val="89000"/>
                    </a:schemeClr>
                  </a:gs>
                  <a:gs pos="100000">
                    <a:schemeClr val="tx2"/>
                  </a:gs>
                  <a:gs pos="100000">
                    <a:schemeClr val="accent5">
                      <a:lumMod val="75000"/>
                    </a:schemeClr>
                  </a:gs>
                  <a:gs pos="82000">
                    <a:schemeClr val="accent5">
                      <a:lumMod val="70000"/>
                    </a:schemeClr>
                  </a:gs>
                </a:gsLst>
                <a:lin ang="0" scaled="0"/>
                <a:tileRect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de-DE" sz="1200" dirty="0" smtClean="0">
                    <a:solidFill>
                      <a:srgbClr val="FFFF00"/>
                    </a:solidFill>
                  </a:rPr>
                  <a:t>INT</a:t>
                </a:r>
                <a:endParaRPr lang="de-DE" sz="1200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56" name="Gleichschenkliges Dreieck 55"/>
              <p:cNvSpPr/>
              <p:nvPr/>
            </p:nvSpPr>
            <p:spPr>
              <a:xfrm>
                <a:off x="6909609" y="1462504"/>
                <a:ext cx="258779" cy="370617"/>
              </a:xfrm>
              <a:prstGeom prst="triangle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1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7" name="Freihandform 56"/>
              <p:cNvSpPr/>
              <p:nvPr/>
            </p:nvSpPr>
            <p:spPr>
              <a:xfrm>
                <a:off x="6756642" y="2689338"/>
                <a:ext cx="607925" cy="211015"/>
              </a:xfrm>
              <a:custGeom>
                <a:avLst/>
                <a:gdLst>
                  <a:gd name="connsiteX0" fmla="*/ 145701 w 607925"/>
                  <a:gd name="connsiteY0" fmla="*/ 5024 h 211015"/>
                  <a:gd name="connsiteX1" fmla="*/ 0 w 607925"/>
                  <a:gd name="connsiteY1" fmla="*/ 211015 h 211015"/>
                  <a:gd name="connsiteX2" fmla="*/ 607925 w 607925"/>
                  <a:gd name="connsiteY2" fmla="*/ 211015 h 211015"/>
                  <a:gd name="connsiteX3" fmla="*/ 417006 w 607925"/>
                  <a:gd name="connsiteY3" fmla="*/ 0 h 211015"/>
                  <a:gd name="connsiteX4" fmla="*/ 145701 w 607925"/>
                  <a:gd name="connsiteY4" fmla="*/ 5024 h 211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7925" h="211015">
                    <a:moveTo>
                      <a:pt x="145701" y="5024"/>
                    </a:moveTo>
                    <a:lnTo>
                      <a:pt x="0" y="211015"/>
                    </a:lnTo>
                    <a:lnTo>
                      <a:pt x="607925" y="211015"/>
                    </a:lnTo>
                    <a:lnTo>
                      <a:pt x="417006" y="0"/>
                    </a:lnTo>
                    <a:lnTo>
                      <a:pt x="145701" y="5024"/>
                    </a:lnTo>
                    <a:close/>
                  </a:path>
                </a:pathLst>
              </a:custGeom>
              <a:gradFill>
                <a:gsLst>
                  <a:gs pos="34000">
                    <a:schemeClr val="accent2"/>
                  </a:gs>
                  <a:gs pos="100000">
                    <a:schemeClr val="tx2"/>
                  </a:gs>
                  <a:gs pos="100000">
                    <a:schemeClr val="accent2">
                      <a:lumMod val="50000"/>
                    </a:schemeClr>
                  </a:gs>
                  <a:gs pos="82000">
                    <a:schemeClr val="accent2">
                      <a:lumMod val="50000"/>
                    </a:schemeClr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8" name="Trapezoid 57"/>
              <p:cNvSpPr/>
              <p:nvPr/>
            </p:nvSpPr>
            <p:spPr>
              <a:xfrm>
                <a:off x="6808278" y="2898582"/>
                <a:ext cx="159379" cy="108933"/>
              </a:xfrm>
              <a:prstGeom prst="trapezoid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9" name="Trapezoid 58"/>
              <p:cNvSpPr/>
              <p:nvPr/>
            </p:nvSpPr>
            <p:spPr>
              <a:xfrm>
                <a:off x="7105265" y="2898582"/>
                <a:ext cx="159379" cy="108933"/>
              </a:xfrm>
              <a:prstGeom prst="trapezoid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0" name="Rechteck 59"/>
              <p:cNvSpPr/>
              <p:nvPr/>
            </p:nvSpPr>
            <p:spPr>
              <a:xfrm>
                <a:off x="7016138" y="1225783"/>
                <a:ext cx="45719" cy="281353"/>
              </a:xfrm>
              <a:prstGeom prst="rect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61" name="Explosion 2 60"/>
          <p:cNvSpPr/>
          <p:nvPr/>
        </p:nvSpPr>
        <p:spPr>
          <a:xfrm>
            <a:off x="3785191" y="1225783"/>
            <a:ext cx="3508744" cy="2166003"/>
          </a:xfrm>
          <a:prstGeom prst="irregularSeal2">
            <a:avLst/>
          </a:prstGeom>
          <a:solidFill>
            <a:srgbClr val="FFC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>
                <a:solidFill>
                  <a:srgbClr val="FF0000"/>
                </a:solidFill>
              </a:rPr>
              <a:t>Interrupt</a:t>
            </a:r>
            <a:endParaRPr lang="de-DE" sz="2800" dirty="0">
              <a:solidFill>
                <a:srgbClr val="FF0000"/>
              </a:solidFill>
            </a:endParaRPr>
          </a:p>
        </p:txBody>
      </p:sp>
      <p:sp>
        <p:nvSpPr>
          <p:cNvPr id="62" name="Textfeld 61"/>
          <p:cNvSpPr txBox="1"/>
          <p:nvPr/>
        </p:nvSpPr>
        <p:spPr>
          <a:xfrm>
            <a:off x="8913293" y="1228357"/>
            <a:ext cx="27931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Interrupt alle 4 </a:t>
            </a:r>
            <a:r>
              <a:rPr lang="de-DE" sz="2400" dirty="0" err="1" smtClean="0"/>
              <a:t>ms</a:t>
            </a:r>
            <a:endParaRPr lang="de-DE" sz="2400" dirty="0" smtClean="0"/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520962"/>
      </p:ext>
    </p:extLst>
  </p:cSld>
  <p:clrMapOvr>
    <a:masterClrMapping/>
  </p:clrMapOvr>
  <p:transition spd="slow" advClick="0" advTm="726">
    <p:sndAc>
      <p:stSnd>
        <p:snd r:embed="rId4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7.40741E-7 L -0.05768 -0.04953 L -0.12825 -0.05717 L -0.16497 -0.04028 L -0.1789 -0.00463 L -0.17968 0.0544 L -0.17369 0.09607 L -0.17018 0.13658 " pathEditMode="relative" ptsTypes="AAAAAA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8" name="Gruppieren 27"/>
          <p:cNvGrpSpPr/>
          <p:nvPr/>
        </p:nvGrpSpPr>
        <p:grpSpPr>
          <a:xfrm>
            <a:off x="3695186" y="2197958"/>
            <a:ext cx="836140" cy="3781168"/>
            <a:chOff x="5080392" y="1721708"/>
            <a:chExt cx="836140" cy="3781168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5080392" y="3978876"/>
              <a:ext cx="836140" cy="163171"/>
              <a:chOff x="5080392" y="3978876"/>
              <a:chExt cx="836140" cy="163171"/>
            </a:xfrm>
          </p:grpSpPr>
          <p:sp>
            <p:nvSpPr>
              <p:cNvPr id="19" name="Gleichschenkliges Dreieck 18"/>
              <p:cNvSpPr/>
              <p:nvPr/>
            </p:nvSpPr>
            <p:spPr>
              <a:xfrm rot="10800000">
                <a:off x="5183776" y="4031039"/>
                <a:ext cx="135764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Gleichschenkliges Dreieck 19"/>
              <p:cNvSpPr/>
              <p:nvPr/>
            </p:nvSpPr>
            <p:spPr>
              <a:xfrm rot="10800000" flipH="1">
                <a:off x="5679650" y="4031040"/>
                <a:ext cx="138028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5080392" y="3978876"/>
                <a:ext cx="836140" cy="45719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5080392" y="1721708"/>
              <a:ext cx="836140" cy="3781168"/>
              <a:chOff x="5080392" y="1721708"/>
              <a:chExt cx="836140" cy="3781168"/>
            </a:xfrm>
          </p:grpSpPr>
          <p:grpSp>
            <p:nvGrpSpPr>
              <p:cNvPr id="15" name="Gruppieren 14"/>
              <p:cNvGrpSpPr/>
              <p:nvPr/>
            </p:nvGrpSpPr>
            <p:grpSpPr>
              <a:xfrm>
                <a:off x="5080392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3" name="Ellipse 12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Rechteck 13"/>
                <p:cNvSpPr/>
                <p:nvPr/>
              </p:nvSpPr>
              <p:spPr>
                <a:xfrm>
                  <a:off x="3608173" y="1721708"/>
                  <a:ext cx="45719" cy="364112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" name="Gruppieren 24"/>
              <p:cNvGrpSpPr/>
              <p:nvPr/>
            </p:nvGrpSpPr>
            <p:grpSpPr>
              <a:xfrm>
                <a:off x="5236911" y="1721708"/>
                <a:ext cx="679621" cy="3781168"/>
                <a:chOff x="5236911" y="1721708"/>
                <a:chExt cx="679621" cy="3781168"/>
              </a:xfrm>
            </p:grpSpPr>
            <p:grpSp>
              <p:nvGrpSpPr>
                <p:cNvPr id="16" name="Gruppieren 15"/>
                <p:cNvGrpSpPr/>
                <p:nvPr/>
              </p:nvGrpSpPr>
              <p:grpSpPr>
                <a:xfrm>
                  <a:off x="5760013" y="1721708"/>
                  <a:ext cx="156519" cy="3781168"/>
                  <a:chOff x="3550508" y="1721708"/>
                  <a:chExt cx="156519" cy="3781168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7" name="Ellipse 16"/>
                  <p:cNvSpPr/>
                  <p:nvPr/>
                </p:nvSpPr>
                <p:spPr>
                  <a:xfrm>
                    <a:off x="3550508" y="5362832"/>
                    <a:ext cx="156519" cy="140044"/>
                  </a:xfrm>
                  <a:prstGeom prst="ellips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" name="Rechteck 17"/>
                  <p:cNvSpPr/>
                  <p:nvPr/>
                </p:nvSpPr>
                <p:spPr>
                  <a:xfrm>
                    <a:off x="3605907" y="1721708"/>
                    <a:ext cx="45719" cy="3641124"/>
                  </a:xfrm>
                  <a:prstGeom prst="rect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2" name="Rechteck 21"/>
                <p:cNvSpPr/>
                <p:nvPr/>
              </p:nvSpPr>
              <p:spPr>
                <a:xfrm>
                  <a:off x="5236911" y="5409994"/>
                  <a:ext cx="523102" cy="45719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14729" y="5101209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sp>
        <p:nvSpPr>
          <p:cNvPr id="42" name="Rechteck 41"/>
          <p:cNvSpPr/>
          <p:nvPr/>
        </p:nvSpPr>
        <p:spPr>
          <a:xfrm>
            <a:off x="3967783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3967782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3814815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386645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4163438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4074311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3806036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Bei PSC=1ms (31999):</a:t>
            </a:r>
          </a:p>
          <a:p>
            <a:endParaRPr lang="de-DE" sz="2400" dirty="0"/>
          </a:p>
          <a:p>
            <a:r>
              <a:rPr lang="de-DE" sz="2400" dirty="0" smtClean="0"/>
              <a:t>Alle 6 </a:t>
            </a:r>
            <a:r>
              <a:rPr lang="de-DE" sz="2400" dirty="0" err="1" smtClean="0"/>
              <a:t>ms</a:t>
            </a:r>
            <a:r>
              <a:rPr lang="de-DE" sz="2400" dirty="0" smtClean="0"/>
              <a:t> ein Interrupt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902889"/>
      </p:ext>
    </p:extLst>
  </p:cSld>
  <p:clrMapOvr>
    <a:masterClrMapping/>
  </p:clrMapOvr>
  <p:transition spd="slow" advClick="0" advTm="858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11111E-6 L 0.05703 -0.04028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2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14729" y="5101209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2289919" y="5076815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2289919" y="2197958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2562516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2562515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2409548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2461184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275817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2669044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2400769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Interrupt alle 4 </a:t>
            </a:r>
            <a:r>
              <a:rPr lang="de-DE" sz="2400" dirty="0" err="1" smtClean="0"/>
              <a:t>ms</a:t>
            </a:r>
            <a:endParaRPr lang="de-DE" sz="2400" dirty="0" smtClean="0"/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560226"/>
      </p:ext>
    </p:extLst>
  </p:cSld>
  <p:clrMapOvr>
    <a:masterClrMapping/>
  </p:clrMapOvr>
  <p:transition spd="slow" advClick="0" advTm="75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11111E-6 L 0.0586 -0.04028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0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99482" y="4841354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2289919" y="5076815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2289919" y="2197958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2562516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2562515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2409548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2461184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275817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2669044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2400769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Interrupt alle 4 </a:t>
            </a:r>
            <a:r>
              <a:rPr lang="de-DE" sz="2400" dirty="0" err="1" smtClean="0"/>
              <a:t>ms</a:t>
            </a:r>
            <a:endParaRPr lang="de-DE" sz="2400" dirty="0" smtClean="0"/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501755"/>
      </p:ext>
    </p:extLst>
  </p:cSld>
  <p:clrMapOvr>
    <a:masterClrMapping/>
  </p:clrMapOvr>
  <p:transition spd="slow" advClick="0" advTm="63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59259E-6 L 0.0586 -0.04028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0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668349" y="4525125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2289919" y="5076815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2289919" y="2197958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2562516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2562515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2409548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2461184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275817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2669044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2400769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Interrupt alle 4 </a:t>
            </a:r>
            <a:r>
              <a:rPr lang="de-DE" sz="2400" dirty="0" err="1" smtClean="0"/>
              <a:t>ms</a:t>
            </a:r>
            <a:endParaRPr lang="de-DE" sz="2400" dirty="0" smtClean="0"/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134363"/>
      </p:ext>
    </p:extLst>
  </p:cSld>
  <p:clrMapOvr>
    <a:masterClrMapping/>
  </p:clrMapOvr>
  <p:transition spd="slow" advClick="0" advTm="73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1.11111E-6 L 0.05859 -0.04028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0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368178" y="4205931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2289919" y="5076815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2289919" y="2197958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9" name="Textfeld 48"/>
          <p:cNvSpPr txBox="1"/>
          <p:nvPr/>
        </p:nvSpPr>
        <p:spPr>
          <a:xfrm>
            <a:off x="2400769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grpSp>
        <p:nvGrpSpPr>
          <p:cNvPr id="51" name="Gruppieren 50"/>
          <p:cNvGrpSpPr/>
          <p:nvPr/>
        </p:nvGrpSpPr>
        <p:grpSpPr>
          <a:xfrm>
            <a:off x="2404026" y="1225783"/>
            <a:ext cx="607925" cy="1995114"/>
            <a:chOff x="6756642" y="1225783"/>
            <a:chExt cx="607925" cy="1995114"/>
          </a:xfrm>
        </p:grpSpPr>
        <p:sp>
          <p:nvSpPr>
            <p:cNvPr id="52" name="Explosion 2 51"/>
            <p:cNvSpPr/>
            <p:nvPr/>
          </p:nvSpPr>
          <p:spPr>
            <a:xfrm rot="20446617">
              <a:off x="6822378" y="2965253"/>
              <a:ext cx="168187" cy="227583"/>
            </a:xfrm>
            <a:prstGeom prst="irregularSeal2">
              <a:avLst/>
            </a:prstGeom>
            <a:solidFill>
              <a:srgbClr val="FFC000"/>
            </a:solidFill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3" name="Explosion 2 52"/>
            <p:cNvSpPr/>
            <p:nvPr/>
          </p:nvSpPr>
          <p:spPr>
            <a:xfrm rot="20446617">
              <a:off x="7117632" y="2993314"/>
              <a:ext cx="168187" cy="227583"/>
            </a:xfrm>
            <a:prstGeom prst="irregularSeal2">
              <a:avLst/>
            </a:prstGeom>
            <a:solidFill>
              <a:srgbClr val="FFC000"/>
            </a:solidFill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54" name="Gruppieren 53"/>
            <p:cNvGrpSpPr/>
            <p:nvPr/>
          </p:nvGrpSpPr>
          <p:grpSpPr>
            <a:xfrm>
              <a:off x="6756642" y="1225783"/>
              <a:ext cx="607925" cy="1781732"/>
              <a:chOff x="6756642" y="1225783"/>
              <a:chExt cx="607925" cy="1781732"/>
            </a:xfrm>
          </p:grpSpPr>
          <p:sp>
            <p:nvSpPr>
              <p:cNvPr id="55" name="Rechteck 54"/>
              <p:cNvSpPr/>
              <p:nvPr/>
            </p:nvSpPr>
            <p:spPr>
              <a:xfrm>
                <a:off x="6909610" y="1833121"/>
                <a:ext cx="258780" cy="858797"/>
              </a:xfrm>
              <a:prstGeom prst="rect">
                <a:avLst/>
              </a:prstGeom>
              <a:gradFill flip="none" rotWithShape="1">
                <a:gsLst>
                  <a:gs pos="34000">
                    <a:schemeClr val="accent5">
                      <a:lumMod val="89000"/>
                    </a:schemeClr>
                  </a:gs>
                  <a:gs pos="100000">
                    <a:schemeClr val="tx2"/>
                  </a:gs>
                  <a:gs pos="100000">
                    <a:schemeClr val="accent5">
                      <a:lumMod val="75000"/>
                    </a:schemeClr>
                  </a:gs>
                  <a:gs pos="82000">
                    <a:schemeClr val="accent5">
                      <a:lumMod val="70000"/>
                    </a:schemeClr>
                  </a:gs>
                </a:gsLst>
                <a:lin ang="0" scaled="0"/>
                <a:tileRect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de-DE" sz="1200" dirty="0" smtClean="0">
                    <a:solidFill>
                      <a:srgbClr val="FFFF00"/>
                    </a:solidFill>
                  </a:rPr>
                  <a:t>INT</a:t>
                </a:r>
                <a:endParaRPr lang="de-DE" sz="1200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56" name="Gleichschenkliges Dreieck 55"/>
              <p:cNvSpPr/>
              <p:nvPr/>
            </p:nvSpPr>
            <p:spPr>
              <a:xfrm>
                <a:off x="6909609" y="1462504"/>
                <a:ext cx="258779" cy="370617"/>
              </a:xfrm>
              <a:prstGeom prst="triangle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1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7" name="Freihandform 56"/>
              <p:cNvSpPr/>
              <p:nvPr/>
            </p:nvSpPr>
            <p:spPr>
              <a:xfrm>
                <a:off x="6756642" y="2689338"/>
                <a:ext cx="607925" cy="211015"/>
              </a:xfrm>
              <a:custGeom>
                <a:avLst/>
                <a:gdLst>
                  <a:gd name="connsiteX0" fmla="*/ 145701 w 607925"/>
                  <a:gd name="connsiteY0" fmla="*/ 5024 h 211015"/>
                  <a:gd name="connsiteX1" fmla="*/ 0 w 607925"/>
                  <a:gd name="connsiteY1" fmla="*/ 211015 h 211015"/>
                  <a:gd name="connsiteX2" fmla="*/ 607925 w 607925"/>
                  <a:gd name="connsiteY2" fmla="*/ 211015 h 211015"/>
                  <a:gd name="connsiteX3" fmla="*/ 417006 w 607925"/>
                  <a:gd name="connsiteY3" fmla="*/ 0 h 211015"/>
                  <a:gd name="connsiteX4" fmla="*/ 145701 w 607925"/>
                  <a:gd name="connsiteY4" fmla="*/ 5024 h 211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7925" h="211015">
                    <a:moveTo>
                      <a:pt x="145701" y="5024"/>
                    </a:moveTo>
                    <a:lnTo>
                      <a:pt x="0" y="211015"/>
                    </a:lnTo>
                    <a:lnTo>
                      <a:pt x="607925" y="211015"/>
                    </a:lnTo>
                    <a:lnTo>
                      <a:pt x="417006" y="0"/>
                    </a:lnTo>
                    <a:lnTo>
                      <a:pt x="145701" y="5024"/>
                    </a:lnTo>
                    <a:close/>
                  </a:path>
                </a:pathLst>
              </a:custGeom>
              <a:gradFill>
                <a:gsLst>
                  <a:gs pos="34000">
                    <a:schemeClr val="accent2"/>
                  </a:gs>
                  <a:gs pos="100000">
                    <a:schemeClr val="tx2"/>
                  </a:gs>
                  <a:gs pos="100000">
                    <a:schemeClr val="accent2">
                      <a:lumMod val="50000"/>
                    </a:schemeClr>
                  </a:gs>
                  <a:gs pos="82000">
                    <a:schemeClr val="accent2">
                      <a:lumMod val="50000"/>
                    </a:schemeClr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8" name="Trapezoid 57"/>
              <p:cNvSpPr/>
              <p:nvPr/>
            </p:nvSpPr>
            <p:spPr>
              <a:xfrm>
                <a:off x="6808278" y="2898582"/>
                <a:ext cx="159379" cy="108933"/>
              </a:xfrm>
              <a:prstGeom prst="trapezoid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9" name="Trapezoid 58"/>
              <p:cNvSpPr/>
              <p:nvPr/>
            </p:nvSpPr>
            <p:spPr>
              <a:xfrm>
                <a:off x="7105265" y="2898582"/>
                <a:ext cx="159379" cy="108933"/>
              </a:xfrm>
              <a:prstGeom prst="trapezoid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0" name="Rechteck 59"/>
              <p:cNvSpPr/>
              <p:nvPr/>
            </p:nvSpPr>
            <p:spPr>
              <a:xfrm>
                <a:off x="7016138" y="1225783"/>
                <a:ext cx="45719" cy="281353"/>
              </a:xfrm>
              <a:prstGeom prst="rect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Explosion 2 41"/>
          <p:cNvSpPr/>
          <p:nvPr/>
        </p:nvSpPr>
        <p:spPr>
          <a:xfrm>
            <a:off x="3785191" y="1225783"/>
            <a:ext cx="3508744" cy="2166003"/>
          </a:xfrm>
          <a:prstGeom prst="irregularSeal2">
            <a:avLst/>
          </a:prstGeom>
          <a:solidFill>
            <a:srgbClr val="FFC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>
                <a:solidFill>
                  <a:srgbClr val="FF0000"/>
                </a:solidFill>
              </a:rPr>
              <a:t>Interrupt</a:t>
            </a:r>
            <a:endParaRPr lang="de-DE" sz="2800" dirty="0">
              <a:solidFill>
                <a:srgbClr val="FF0000"/>
              </a:solidFill>
            </a:endParaRPr>
          </a:p>
        </p:txBody>
      </p:sp>
      <p:sp>
        <p:nvSpPr>
          <p:cNvPr id="43" name="Textfeld 42"/>
          <p:cNvSpPr txBox="1"/>
          <p:nvPr/>
        </p:nvSpPr>
        <p:spPr>
          <a:xfrm>
            <a:off x="8913293" y="1228357"/>
            <a:ext cx="2793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Interruptfrequenz</a:t>
            </a:r>
            <a:r>
              <a:rPr lang="de-DE" sz="2400" dirty="0" smtClean="0"/>
              <a:t>: 250Hz (1/4ms)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59546"/>
      </p:ext>
    </p:extLst>
  </p:cSld>
  <p:clrMapOvr>
    <a:masterClrMapping/>
  </p:clrMapOvr>
  <p:transition spd="slow" advClick="0" advTm="283">
    <p:sndAc>
      <p:stSnd>
        <p:snd r:embed="rId4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7.40741E-7 L -0.05768 -0.04953 L -0.12825 -0.05717 L -0.16497 -0.04028 L -0.1789 -0.00463 L -0.17968 0.0544 L -0.17369 0.09607 L -0.17018 0.13658 " pathEditMode="relative" ptsTypes="AAAAAA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14729" y="5101209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2289919" y="5076815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2289919" y="2197958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2562516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2562515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2409548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2461184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275817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2669044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2400769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Interruptfrequenz</a:t>
            </a:r>
            <a:r>
              <a:rPr lang="de-DE" sz="2400" dirty="0" smtClean="0"/>
              <a:t>: 250Hz (1/4ms)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790146"/>
      </p:ext>
    </p:extLst>
  </p:cSld>
  <p:clrMapOvr>
    <a:masterClrMapping/>
  </p:clrMapOvr>
  <p:transition spd="slow" advClick="0" advTm="64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11111E-6 L 0.0586 -0.04028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0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99482" y="4841354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2289919" y="5076815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2289919" y="2197958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2562516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2562515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2409548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2461184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275817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2669044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2400769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Interruptfrequenz</a:t>
            </a:r>
            <a:r>
              <a:rPr lang="de-DE" sz="2400" dirty="0" smtClean="0"/>
              <a:t>: 250Hz (1/4ms)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945550"/>
      </p:ext>
    </p:extLst>
  </p:cSld>
  <p:clrMapOvr>
    <a:masterClrMapping/>
  </p:clrMapOvr>
  <p:transition spd="slow" advClick="0" advTm="71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59259E-6 L 0.0586 -0.04028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0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668349" y="4525125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2289919" y="5076815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2289919" y="2197958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2562516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2562515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2409548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2461184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275817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2669044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2400769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Interruptfrequenz</a:t>
            </a:r>
            <a:r>
              <a:rPr lang="de-DE" sz="2400" dirty="0" smtClean="0"/>
              <a:t>: 250Hz (1/4ms)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3985787"/>
      </p:ext>
    </p:extLst>
  </p:cSld>
  <p:clrMapOvr>
    <a:masterClrMapping/>
  </p:clrMapOvr>
  <p:transition spd="slow" advClick="0" advTm="99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1.11111E-6 L 0.05859 -0.04028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0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368178" y="4205931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2289919" y="5076815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2289919" y="2197958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9" name="Textfeld 48"/>
          <p:cNvSpPr txBox="1"/>
          <p:nvPr/>
        </p:nvSpPr>
        <p:spPr>
          <a:xfrm>
            <a:off x="2400769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grpSp>
        <p:nvGrpSpPr>
          <p:cNvPr id="51" name="Gruppieren 50"/>
          <p:cNvGrpSpPr/>
          <p:nvPr/>
        </p:nvGrpSpPr>
        <p:grpSpPr>
          <a:xfrm>
            <a:off x="2404026" y="1225783"/>
            <a:ext cx="607925" cy="1995114"/>
            <a:chOff x="6756642" y="1225783"/>
            <a:chExt cx="607925" cy="1995114"/>
          </a:xfrm>
        </p:grpSpPr>
        <p:sp>
          <p:nvSpPr>
            <p:cNvPr id="52" name="Explosion 2 51"/>
            <p:cNvSpPr/>
            <p:nvPr/>
          </p:nvSpPr>
          <p:spPr>
            <a:xfrm rot="20446617">
              <a:off x="6822378" y="2965253"/>
              <a:ext cx="168187" cy="227583"/>
            </a:xfrm>
            <a:prstGeom prst="irregularSeal2">
              <a:avLst/>
            </a:prstGeom>
            <a:solidFill>
              <a:srgbClr val="FFC000"/>
            </a:solidFill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3" name="Explosion 2 52"/>
            <p:cNvSpPr/>
            <p:nvPr/>
          </p:nvSpPr>
          <p:spPr>
            <a:xfrm rot="20446617">
              <a:off x="7117632" y="2993314"/>
              <a:ext cx="168187" cy="227583"/>
            </a:xfrm>
            <a:prstGeom prst="irregularSeal2">
              <a:avLst/>
            </a:prstGeom>
            <a:solidFill>
              <a:srgbClr val="FFC000"/>
            </a:solidFill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54" name="Gruppieren 53"/>
            <p:cNvGrpSpPr/>
            <p:nvPr/>
          </p:nvGrpSpPr>
          <p:grpSpPr>
            <a:xfrm>
              <a:off x="6756642" y="1225783"/>
              <a:ext cx="607925" cy="1781732"/>
              <a:chOff x="6756642" y="1225783"/>
              <a:chExt cx="607925" cy="1781732"/>
            </a:xfrm>
          </p:grpSpPr>
          <p:sp>
            <p:nvSpPr>
              <p:cNvPr id="55" name="Rechteck 54"/>
              <p:cNvSpPr/>
              <p:nvPr/>
            </p:nvSpPr>
            <p:spPr>
              <a:xfrm>
                <a:off x="6909610" y="1833121"/>
                <a:ext cx="258780" cy="858797"/>
              </a:xfrm>
              <a:prstGeom prst="rect">
                <a:avLst/>
              </a:prstGeom>
              <a:gradFill flip="none" rotWithShape="1">
                <a:gsLst>
                  <a:gs pos="34000">
                    <a:schemeClr val="accent5">
                      <a:lumMod val="89000"/>
                    </a:schemeClr>
                  </a:gs>
                  <a:gs pos="100000">
                    <a:schemeClr val="tx2"/>
                  </a:gs>
                  <a:gs pos="100000">
                    <a:schemeClr val="accent5">
                      <a:lumMod val="75000"/>
                    </a:schemeClr>
                  </a:gs>
                  <a:gs pos="82000">
                    <a:schemeClr val="accent5">
                      <a:lumMod val="70000"/>
                    </a:schemeClr>
                  </a:gs>
                </a:gsLst>
                <a:lin ang="0" scaled="0"/>
                <a:tileRect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de-DE" sz="1200" dirty="0" smtClean="0">
                    <a:solidFill>
                      <a:srgbClr val="FFFF00"/>
                    </a:solidFill>
                  </a:rPr>
                  <a:t>INT</a:t>
                </a:r>
                <a:endParaRPr lang="de-DE" sz="1200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56" name="Gleichschenkliges Dreieck 55"/>
              <p:cNvSpPr/>
              <p:nvPr/>
            </p:nvSpPr>
            <p:spPr>
              <a:xfrm>
                <a:off x="6909609" y="1462504"/>
                <a:ext cx="258779" cy="370617"/>
              </a:xfrm>
              <a:prstGeom prst="triangle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1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7" name="Freihandform 56"/>
              <p:cNvSpPr/>
              <p:nvPr/>
            </p:nvSpPr>
            <p:spPr>
              <a:xfrm>
                <a:off x="6756642" y="2689338"/>
                <a:ext cx="607925" cy="211015"/>
              </a:xfrm>
              <a:custGeom>
                <a:avLst/>
                <a:gdLst>
                  <a:gd name="connsiteX0" fmla="*/ 145701 w 607925"/>
                  <a:gd name="connsiteY0" fmla="*/ 5024 h 211015"/>
                  <a:gd name="connsiteX1" fmla="*/ 0 w 607925"/>
                  <a:gd name="connsiteY1" fmla="*/ 211015 h 211015"/>
                  <a:gd name="connsiteX2" fmla="*/ 607925 w 607925"/>
                  <a:gd name="connsiteY2" fmla="*/ 211015 h 211015"/>
                  <a:gd name="connsiteX3" fmla="*/ 417006 w 607925"/>
                  <a:gd name="connsiteY3" fmla="*/ 0 h 211015"/>
                  <a:gd name="connsiteX4" fmla="*/ 145701 w 607925"/>
                  <a:gd name="connsiteY4" fmla="*/ 5024 h 211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7925" h="211015">
                    <a:moveTo>
                      <a:pt x="145701" y="5024"/>
                    </a:moveTo>
                    <a:lnTo>
                      <a:pt x="0" y="211015"/>
                    </a:lnTo>
                    <a:lnTo>
                      <a:pt x="607925" y="211015"/>
                    </a:lnTo>
                    <a:lnTo>
                      <a:pt x="417006" y="0"/>
                    </a:lnTo>
                    <a:lnTo>
                      <a:pt x="145701" y="5024"/>
                    </a:lnTo>
                    <a:close/>
                  </a:path>
                </a:pathLst>
              </a:custGeom>
              <a:gradFill>
                <a:gsLst>
                  <a:gs pos="34000">
                    <a:schemeClr val="accent2"/>
                  </a:gs>
                  <a:gs pos="100000">
                    <a:schemeClr val="tx2"/>
                  </a:gs>
                  <a:gs pos="100000">
                    <a:schemeClr val="accent2">
                      <a:lumMod val="50000"/>
                    </a:schemeClr>
                  </a:gs>
                  <a:gs pos="82000">
                    <a:schemeClr val="accent2">
                      <a:lumMod val="50000"/>
                    </a:schemeClr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8" name="Trapezoid 57"/>
              <p:cNvSpPr/>
              <p:nvPr/>
            </p:nvSpPr>
            <p:spPr>
              <a:xfrm>
                <a:off x="6808278" y="2898582"/>
                <a:ext cx="159379" cy="108933"/>
              </a:xfrm>
              <a:prstGeom prst="trapezoid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9" name="Trapezoid 58"/>
              <p:cNvSpPr/>
              <p:nvPr/>
            </p:nvSpPr>
            <p:spPr>
              <a:xfrm>
                <a:off x="7105265" y="2898582"/>
                <a:ext cx="159379" cy="108933"/>
              </a:xfrm>
              <a:prstGeom prst="trapezoid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0" name="Rechteck 59"/>
              <p:cNvSpPr/>
              <p:nvPr/>
            </p:nvSpPr>
            <p:spPr>
              <a:xfrm>
                <a:off x="7016138" y="1225783"/>
                <a:ext cx="45719" cy="281353"/>
              </a:xfrm>
              <a:prstGeom prst="rect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Explosion 2 41"/>
          <p:cNvSpPr/>
          <p:nvPr/>
        </p:nvSpPr>
        <p:spPr>
          <a:xfrm>
            <a:off x="3785191" y="1225783"/>
            <a:ext cx="3508744" cy="2166003"/>
          </a:xfrm>
          <a:prstGeom prst="irregularSeal2">
            <a:avLst/>
          </a:prstGeom>
          <a:solidFill>
            <a:srgbClr val="FFC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>
                <a:solidFill>
                  <a:srgbClr val="FF0000"/>
                </a:solidFill>
              </a:rPr>
              <a:t>Interrupt</a:t>
            </a:r>
            <a:endParaRPr lang="de-DE" sz="2800" dirty="0">
              <a:solidFill>
                <a:srgbClr val="FF0000"/>
              </a:solidFill>
            </a:endParaRPr>
          </a:p>
        </p:txBody>
      </p:sp>
      <p:sp>
        <p:nvSpPr>
          <p:cNvPr id="43" name="Textfeld 42"/>
          <p:cNvSpPr txBox="1"/>
          <p:nvPr/>
        </p:nvSpPr>
        <p:spPr>
          <a:xfrm>
            <a:off x="8913293" y="1228357"/>
            <a:ext cx="2793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Interruptfrequenz</a:t>
            </a:r>
            <a:r>
              <a:rPr lang="de-DE" sz="2400" dirty="0" smtClean="0"/>
              <a:t>: 250Hz (1/4ms)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900184"/>
      </p:ext>
    </p:extLst>
  </p:cSld>
  <p:clrMapOvr>
    <a:masterClrMapping/>
  </p:clrMapOvr>
  <p:transition spd="slow" advClick="0" advTm="374">
    <p:sndAc>
      <p:stSnd>
        <p:snd r:embed="rId4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7.40741E-7 L -0.05768 -0.04953 L -0.12825 -0.05717 L -0.16497 -0.04028 L -0.1789 -0.00463 L -0.17968 0.0544 L -0.17369 0.09607 L -0.17018 0.13658 " pathEditMode="relative" ptsTypes="AAAAAA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14729" y="5101209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2289919" y="5076815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2289919" y="2197958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2562516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2562515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2409548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2461184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275817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2669044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2400769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Interruptfrequenz</a:t>
            </a:r>
            <a:r>
              <a:rPr lang="de-DE" sz="2400" dirty="0" smtClean="0"/>
              <a:t>: 250Hz (1/4ms)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798006"/>
      </p:ext>
    </p:extLst>
  </p:cSld>
  <p:clrMapOvr>
    <a:masterClrMapping/>
  </p:clrMapOvr>
  <p:transition spd="slow" advClick="0" advTm="73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11111E-6 L 0.0586 -0.04028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0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99482" y="4841354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2289919" y="5076815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2289919" y="2197958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2562516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2562515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2409548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2461184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275817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2669044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2400769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Interruptfrequenz</a:t>
            </a:r>
            <a:r>
              <a:rPr lang="de-DE" sz="2400" dirty="0" smtClean="0"/>
              <a:t>: 250Hz (1/4ms)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780166"/>
      </p:ext>
    </p:extLst>
  </p:cSld>
  <p:clrMapOvr>
    <a:masterClrMapping/>
  </p:clrMapOvr>
  <p:transition spd="slow" advClick="0" advTm="74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59259E-6 L 0.0586 -0.04028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0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8" name="Gruppieren 27"/>
          <p:cNvGrpSpPr/>
          <p:nvPr/>
        </p:nvGrpSpPr>
        <p:grpSpPr>
          <a:xfrm>
            <a:off x="3695186" y="2197958"/>
            <a:ext cx="836140" cy="3781168"/>
            <a:chOff x="5080392" y="1721708"/>
            <a:chExt cx="836140" cy="3781168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5080392" y="3978876"/>
              <a:ext cx="836140" cy="163171"/>
              <a:chOff x="5080392" y="3978876"/>
              <a:chExt cx="836140" cy="163171"/>
            </a:xfrm>
          </p:grpSpPr>
          <p:sp>
            <p:nvSpPr>
              <p:cNvPr id="19" name="Gleichschenkliges Dreieck 18"/>
              <p:cNvSpPr/>
              <p:nvPr/>
            </p:nvSpPr>
            <p:spPr>
              <a:xfrm rot="10800000">
                <a:off x="5183776" y="4031039"/>
                <a:ext cx="135764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Gleichschenkliges Dreieck 19"/>
              <p:cNvSpPr/>
              <p:nvPr/>
            </p:nvSpPr>
            <p:spPr>
              <a:xfrm rot="10800000" flipH="1">
                <a:off x="5679650" y="4031040"/>
                <a:ext cx="138028" cy="111007"/>
              </a:xfrm>
              <a:prstGeom prst="triangle">
                <a:avLst>
                  <a:gd name="adj" fmla="val 9999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5080392" y="3978876"/>
                <a:ext cx="836140" cy="45719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5080392" y="1721708"/>
              <a:ext cx="836140" cy="3781168"/>
              <a:chOff x="5080392" y="1721708"/>
              <a:chExt cx="836140" cy="3781168"/>
            </a:xfrm>
          </p:grpSpPr>
          <p:grpSp>
            <p:nvGrpSpPr>
              <p:cNvPr id="15" name="Gruppieren 14"/>
              <p:cNvGrpSpPr/>
              <p:nvPr/>
            </p:nvGrpSpPr>
            <p:grpSpPr>
              <a:xfrm>
                <a:off x="5080392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3" name="Ellipse 12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Rechteck 13"/>
                <p:cNvSpPr/>
                <p:nvPr/>
              </p:nvSpPr>
              <p:spPr>
                <a:xfrm>
                  <a:off x="3608173" y="1721708"/>
                  <a:ext cx="45719" cy="3641124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" name="Gruppieren 24"/>
              <p:cNvGrpSpPr/>
              <p:nvPr/>
            </p:nvGrpSpPr>
            <p:grpSpPr>
              <a:xfrm>
                <a:off x="5236911" y="1721708"/>
                <a:ext cx="679621" cy="3781168"/>
                <a:chOff x="5236911" y="1721708"/>
                <a:chExt cx="679621" cy="3781168"/>
              </a:xfrm>
            </p:grpSpPr>
            <p:grpSp>
              <p:nvGrpSpPr>
                <p:cNvPr id="16" name="Gruppieren 15"/>
                <p:cNvGrpSpPr/>
                <p:nvPr/>
              </p:nvGrpSpPr>
              <p:grpSpPr>
                <a:xfrm>
                  <a:off x="5760013" y="1721708"/>
                  <a:ext cx="156519" cy="3781168"/>
                  <a:chOff x="3550508" y="1721708"/>
                  <a:chExt cx="156519" cy="3781168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7" name="Ellipse 16"/>
                  <p:cNvSpPr/>
                  <p:nvPr/>
                </p:nvSpPr>
                <p:spPr>
                  <a:xfrm>
                    <a:off x="3550508" y="5362832"/>
                    <a:ext cx="156519" cy="140044"/>
                  </a:xfrm>
                  <a:prstGeom prst="ellipse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" name="Rechteck 17"/>
                  <p:cNvSpPr/>
                  <p:nvPr/>
                </p:nvSpPr>
                <p:spPr>
                  <a:xfrm>
                    <a:off x="3605907" y="1721708"/>
                    <a:ext cx="45719" cy="3641124"/>
                  </a:xfrm>
                  <a:prstGeom prst="rect">
                    <a:avLst/>
                  </a:prstGeom>
                  <a:grp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2" name="Rechteck 21"/>
                <p:cNvSpPr/>
                <p:nvPr/>
              </p:nvSpPr>
              <p:spPr>
                <a:xfrm>
                  <a:off x="5236911" y="5409994"/>
                  <a:ext cx="523102" cy="45719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87941" y="4841354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sp>
        <p:nvSpPr>
          <p:cNvPr id="42" name="Rechteck 41"/>
          <p:cNvSpPr/>
          <p:nvPr/>
        </p:nvSpPr>
        <p:spPr>
          <a:xfrm>
            <a:off x="3967783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3967782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3814815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386645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4163438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4074311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3806036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Bei PSC=1ms (31999):</a:t>
            </a:r>
          </a:p>
          <a:p>
            <a:endParaRPr lang="de-DE" sz="2400" dirty="0"/>
          </a:p>
          <a:p>
            <a:r>
              <a:rPr lang="de-DE" sz="2400" dirty="0" smtClean="0"/>
              <a:t>Alle 6 </a:t>
            </a:r>
            <a:r>
              <a:rPr lang="de-DE" sz="2400" dirty="0" err="1" smtClean="0"/>
              <a:t>ms</a:t>
            </a:r>
            <a:r>
              <a:rPr lang="de-DE" sz="2400" dirty="0" smtClean="0"/>
              <a:t> ein Interrupt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089940"/>
      </p:ext>
    </p:extLst>
  </p:cSld>
  <p:clrMapOvr>
    <a:masterClrMapping/>
  </p:clrMapOvr>
  <p:transition spd="slow" advClick="0" advTm="70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2.59259E-6 L 0.0582 -0.04607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04" y="-23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668349" y="4525125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2289919" y="5076815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2289919" y="2197958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2562516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2562515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2409548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2461184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275817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2669044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2400769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Interruptfrequenz</a:t>
            </a:r>
            <a:r>
              <a:rPr lang="de-DE" sz="2400" dirty="0" smtClean="0"/>
              <a:t>: 250Hz (1/4ms)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999566"/>
      </p:ext>
    </p:extLst>
  </p:cSld>
  <p:clrMapOvr>
    <a:masterClrMapping/>
  </p:clrMapOvr>
  <p:transition spd="slow" advClick="0" advTm="82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1.11111E-6 L 0.05859 -0.04028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0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368178" y="4205931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2289919" y="5076815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2289919" y="2197958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9" name="Textfeld 48"/>
          <p:cNvSpPr txBox="1"/>
          <p:nvPr/>
        </p:nvSpPr>
        <p:spPr>
          <a:xfrm>
            <a:off x="2400769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grpSp>
        <p:nvGrpSpPr>
          <p:cNvPr id="51" name="Gruppieren 50"/>
          <p:cNvGrpSpPr/>
          <p:nvPr/>
        </p:nvGrpSpPr>
        <p:grpSpPr>
          <a:xfrm>
            <a:off x="2404026" y="1225783"/>
            <a:ext cx="607925" cy="1995114"/>
            <a:chOff x="6756642" y="1225783"/>
            <a:chExt cx="607925" cy="1995114"/>
          </a:xfrm>
        </p:grpSpPr>
        <p:sp>
          <p:nvSpPr>
            <p:cNvPr id="52" name="Explosion 2 51"/>
            <p:cNvSpPr/>
            <p:nvPr/>
          </p:nvSpPr>
          <p:spPr>
            <a:xfrm rot="20446617">
              <a:off x="6822378" y="2965253"/>
              <a:ext cx="168187" cy="227583"/>
            </a:xfrm>
            <a:prstGeom prst="irregularSeal2">
              <a:avLst/>
            </a:prstGeom>
            <a:solidFill>
              <a:srgbClr val="FFC000"/>
            </a:solidFill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3" name="Explosion 2 52"/>
            <p:cNvSpPr/>
            <p:nvPr/>
          </p:nvSpPr>
          <p:spPr>
            <a:xfrm rot="20446617">
              <a:off x="7117632" y="2993314"/>
              <a:ext cx="168187" cy="227583"/>
            </a:xfrm>
            <a:prstGeom prst="irregularSeal2">
              <a:avLst/>
            </a:prstGeom>
            <a:solidFill>
              <a:srgbClr val="FFC000"/>
            </a:solidFill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54" name="Gruppieren 53"/>
            <p:cNvGrpSpPr/>
            <p:nvPr/>
          </p:nvGrpSpPr>
          <p:grpSpPr>
            <a:xfrm>
              <a:off x="6756642" y="1225783"/>
              <a:ext cx="607925" cy="1781732"/>
              <a:chOff x="6756642" y="1225783"/>
              <a:chExt cx="607925" cy="1781732"/>
            </a:xfrm>
          </p:grpSpPr>
          <p:sp>
            <p:nvSpPr>
              <p:cNvPr id="55" name="Rechteck 54"/>
              <p:cNvSpPr/>
              <p:nvPr/>
            </p:nvSpPr>
            <p:spPr>
              <a:xfrm>
                <a:off x="6909610" y="1833121"/>
                <a:ext cx="258780" cy="858797"/>
              </a:xfrm>
              <a:prstGeom prst="rect">
                <a:avLst/>
              </a:prstGeom>
              <a:gradFill flip="none" rotWithShape="1">
                <a:gsLst>
                  <a:gs pos="34000">
                    <a:schemeClr val="accent5">
                      <a:lumMod val="89000"/>
                    </a:schemeClr>
                  </a:gs>
                  <a:gs pos="100000">
                    <a:schemeClr val="tx2"/>
                  </a:gs>
                  <a:gs pos="100000">
                    <a:schemeClr val="accent5">
                      <a:lumMod val="75000"/>
                    </a:schemeClr>
                  </a:gs>
                  <a:gs pos="82000">
                    <a:schemeClr val="accent5">
                      <a:lumMod val="70000"/>
                    </a:schemeClr>
                  </a:gs>
                </a:gsLst>
                <a:lin ang="0" scaled="0"/>
                <a:tileRect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de-DE" sz="1200" dirty="0" smtClean="0">
                    <a:solidFill>
                      <a:srgbClr val="FFFF00"/>
                    </a:solidFill>
                  </a:rPr>
                  <a:t>INT</a:t>
                </a:r>
                <a:endParaRPr lang="de-DE" sz="1200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56" name="Gleichschenkliges Dreieck 55"/>
              <p:cNvSpPr/>
              <p:nvPr/>
            </p:nvSpPr>
            <p:spPr>
              <a:xfrm>
                <a:off x="6909609" y="1462504"/>
                <a:ext cx="258779" cy="370617"/>
              </a:xfrm>
              <a:prstGeom prst="triangle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1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7" name="Freihandform 56"/>
              <p:cNvSpPr/>
              <p:nvPr/>
            </p:nvSpPr>
            <p:spPr>
              <a:xfrm>
                <a:off x="6756642" y="2689338"/>
                <a:ext cx="607925" cy="211015"/>
              </a:xfrm>
              <a:custGeom>
                <a:avLst/>
                <a:gdLst>
                  <a:gd name="connsiteX0" fmla="*/ 145701 w 607925"/>
                  <a:gd name="connsiteY0" fmla="*/ 5024 h 211015"/>
                  <a:gd name="connsiteX1" fmla="*/ 0 w 607925"/>
                  <a:gd name="connsiteY1" fmla="*/ 211015 h 211015"/>
                  <a:gd name="connsiteX2" fmla="*/ 607925 w 607925"/>
                  <a:gd name="connsiteY2" fmla="*/ 211015 h 211015"/>
                  <a:gd name="connsiteX3" fmla="*/ 417006 w 607925"/>
                  <a:gd name="connsiteY3" fmla="*/ 0 h 211015"/>
                  <a:gd name="connsiteX4" fmla="*/ 145701 w 607925"/>
                  <a:gd name="connsiteY4" fmla="*/ 5024 h 211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7925" h="211015">
                    <a:moveTo>
                      <a:pt x="145701" y="5024"/>
                    </a:moveTo>
                    <a:lnTo>
                      <a:pt x="0" y="211015"/>
                    </a:lnTo>
                    <a:lnTo>
                      <a:pt x="607925" y="211015"/>
                    </a:lnTo>
                    <a:lnTo>
                      <a:pt x="417006" y="0"/>
                    </a:lnTo>
                    <a:lnTo>
                      <a:pt x="145701" y="5024"/>
                    </a:lnTo>
                    <a:close/>
                  </a:path>
                </a:pathLst>
              </a:custGeom>
              <a:gradFill>
                <a:gsLst>
                  <a:gs pos="34000">
                    <a:schemeClr val="accent2"/>
                  </a:gs>
                  <a:gs pos="100000">
                    <a:schemeClr val="tx2"/>
                  </a:gs>
                  <a:gs pos="100000">
                    <a:schemeClr val="accent2">
                      <a:lumMod val="50000"/>
                    </a:schemeClr>
                  </a:gs>
                  <a:gs pos="82000">
                    <a:schemeClr val="accent2">
                      <a:lumMod val="50000"/>
                    </a:schemeClr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8" name="Trapezoid 57"/>
              <p:cNvSpPr/>
              <p:nvPr/>
            </p:nvSpPr>
            <p:spPr>
              <a:xfrm>
                <a:off x="6808278" y="2898582"/>
                <a:ext cx="159379" cy="108933"/>
              </a:xfrm>
              <a:prstGeom prst="trapezoid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9" name="Trapezoid 58"/>
              <p:cNvSpPr/>
              <p:nvPr/>
            </p:nvSpPr>
            <p:spPr>
              <a:xfrm>
                <a:off x="7105265" y="2898582"/>
                <a:ext cx="159379" cy="108933"/>
              </a:xfrm>
              <a:prstGeom prst="trapezoid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0" name="Rechteck 59"/>
              <p:cNvSpPr/>
              <p:nvPr/>
            </p:nvSpPr>
            <p:spPr>
              <a:xfrm>
                <a:off x="7016138" y="1225783"/>
                <a:ext cx="45719" cy="281353"/>
              </a:xfrm>
              <a:prstGeom prst="rect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Explosion 2 41"/>
          <p:cNvSpPr/>
          <p:nvPr/>
        </p:nvSpPr>
        <p:spPr>
          <a:xfrm>
            <a:off x="3785191" y="1225783"/>
            <a:ext cx="3508744" cy="2166003"/>
          </a:xfrm>
          <a:prstGeom prst="irregularSeal2">
            <a:avLst/>
          </a:prstGeom>
          <a:solidFill>
            <a:srgbClr val="FFC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>
                <a:solidFill>
                  <a:srgbClr val="FF0000"/>
                </a:solidFill>
              </a:rPr>
              <a:t>Interrupt</a:t>
            </a:r>
            <a:endParaRPr lang="de-DE" sz="2800" dirty="0">
              <a:solidFill>
                <a:srgbClr val="FF0000"/>
              </a:solidFill>
            </a:endParaRPr>
          </a:p>
        </p:txBody>
      </p:sp>
      <p:sp>
        <p:nvSpPr>
          <p:cNvPr id="43" name="Textfeld 42"/>
          <p:cNvSpPr txBox="1"/>
          <p:nvPr/>
        </p:nvSpPr>
        <p:spPr>
          <a:xfrm>
            <a:off x="8913293" y="1228357"/>
            <a:ext cx="2793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Der Counter zählt immer bis ARR und beginnt dann von vorne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658990"/>
      </p:ext>
    </p:extLst>
  </p:cSld>
  <p:clrMapOvr>
    <a:masterClrMapping/>
  </p:clrMapOvr>
  <p:transition spd="slow" advClick="0" advTm="264">
    <p:sndAc>
      <p:stSnd>
        <p:snd r:embed="rId4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7.40741E-7 L -0.05768 -0.04953 L -0.12825 -0.05717 L -0.16497 -0.04028 L -0.1789 -0.00463 L -0.17968 0.0544 L -0.17369 0.09607 L -0.17018 0.13658 " pathEditMode="relative" ptsTypes="AAAAAA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14729" y="5101209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2289919" y="5076815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2289919" y="2197958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2562516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2562515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2409548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2461184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275817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2669044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2400769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Der Counter zählt immer bis ARR und beginnt dann von vorne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224869"/>
      </p:ext>
    </p:extLst>
  </p:cSld>
  <p:clrMapOvr>
    <a:masterClrMapping/>
  </p:clrMapOvr>
  <p:transition spd="slow" advClick="0" advTm="61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11111E-6 L 0.0586 -0.04028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0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99482" y="4841354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2289919" y="5076815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2289919" y="2197958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2562516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2562515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2409548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2461184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275817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2669044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2400769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Der Counter zählt immer bis ARR und beginnt dann von vorne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501509"/>
      </p:ext>
    </p:extLst>
  </p:cSld>
  <p:clrMapOvr>
    <a:masterClrMapping/>
  </p:clrMapOvr>
  <p:transition spd="slow" advClick="0" advTm="84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59259E-6 L 0.0586 -0.04028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0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668349" y="4525125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2289919" y="5076815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2289919" y="2197958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2562516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2562515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2409548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2461184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275817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2669044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2400769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Der Counter zählt immer bis ARR und beginnt dann von vorne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724200"/>
      </p:ext>
    </p:extLst>
  </p:cSld>
  <p:clrMapOvr>
    <a:masterClrMapping/>
  </p:clrMapOvr>
  <p:transition spd="slow" advClick="0" advTm="73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1.11111E-6 L 0.05859 -0.04028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0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368178" y="4205931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2289919" y="5076815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2289919" y="2197958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9" name="Textfeld 48"/>
          <p:cNvSpPr txBox="1"/>
          <p:nvPr/>
        </p:nvSpPr>
        <p:spPr>
          <a:xfrm>
            <a:off x="2400769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grpSp>
        <p:nvGrpSpPr>
          <p:cNvPr id="51" name="Gruppieren 50"/>
          <p:cNvGrpSpPr/>
          <p:nvPr/>
        </p:nvGrpSpPr>
        <p:grpSpPr>
          <a:xfrm>
            <a:off x="2404026" y="1225783"/>
            <a:ext cx="607925" cy="1995114"/>
            <a:chOff x="6756642" y="1225783"/>
            <a:chExt cx="607925" cy="1995114"/>
          </a:xfrm>
        </p:grpSpPr>
        <p:sp>
          <p:nvSpPr>
            <p:cNvPr id="52" name="Explosion 2 51"/>
            <p:cNvSpPr/>
            <p:nvPr/>
          </p:nvSpPr>
          <p:spPr>
            <a:xfrm rot="20446617">
              <a:off x="6822378" y="2965253"/>
              <a:ext cx="168187" cy="227583"/>
            </a:xfrm>
            <a:prstGeom prst="irregularSeal2">
              <a:avLst/>
            </a:prstGeom>
            <a:solidFill>
              <a:srgbClr val="FFC000"/>
            </a:solidFill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3" name="Explosion 2 52"/>
            <p:cNvSpPr/>
            <p:nvPr/>
          </p:nvSpPr>
          <p:spPr>
            <a:xfrm rot="20446617">
              <a:off x="7117632" y="2993314"/>
              <a:ext cx="168187" cy="227583"/>
            </a:xfrm>
            <a:prstGeom prst="irregularSeal2">
              <a:avLst/>
            </a:prstGeom>
            <a:solidFill>
              <a:srgbClr val="FFC000"/>
            </a:solidFill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54" name="Gruppieren 53"/>
            <p:cNvGrpSpPr/>
            <p:nvPr/>
          </p:nvGrpSpPr>
          <p:grpSpPr>
            <a:xfrm>
              <a:off x="6756642" y="1225783"/>
              <a:ext cx="607925" cy="1781732"/>
              <a:chOff x="6756642" y="1225783"/>
              <a:chExt cx="607925" cy="1781732"/>
            </a:xfrm>
          </p:grpSpPr>
          <p:sp>
            <p:nvSpPr>
              <p:cNvPr id="55" name="Rechteck 54"/>
              <p:cNvSpPr/>
              <p:nvPr/>
            </p:nvSpPr>
            <p:spPr>
              <a:xfrm>
                <a:off x="6909610" y="1833121"/>
                <a:ext cx="258780" cy="858797"/>
              </a:xfrm>
              <a:prstGeom prst="rect">
                <a:avLst/>
              </a:prstGeom>
              <a:gradFill flip="none" rotWithShape="1">
                <a:gsLst>
                  <a:gs pos="34000">
                    <a:schemeClr val="accent5">
                      <a:lumMod val="89000"/>
                    </a:schemeClr>
                  </a:gs>
                  <a:gs pos="100000">
                    <a:schemeClr val="tx2"/>
                  </a:gs>
                  <a:gs pos="100000">
                    <a:schemeClr val="accent5">
                      <a:lumMod val="75000"/>
                    </a:schemeClr>
                  </a:gs>
                  <a:gs pos="82000">
                    <a:schemeClr val="accent5">
                      <a:lumMod val="70000"/>
                    </a:schemeClr>
                  </a:gs>
                </a:gsLst>
                <a:lin ang="0" scaled="0"/>
                <a:tileRect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de-DE" sz="1200" dirty="0" smtClean="0">
                    <a:solidFill>
                      <a:srgbClr val="FFFF00"/>
                    </a:solidFill>
                  </a:rPr>
                  <a:t>INT</a:t>
                </a:r>
                <a:endParaRPr lang="de-DE" sz="1200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56" name="Gleichschenkliges Dreieck 55"/>
              <p:cNvSpPr/>
              <p:nvPr/>
            </p:nvSpPr>
            <p:spPr>
              <a:xfrm>
                <a:off x="6909609" y="1462504"/>
                <a:ext cx="258779" cy="370617"/>
              </a:xfrm>
              <a:prstGeom prst="triangle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1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7" name="Freihandform 56"/>
              <p:cNvSpPr/>
              <p:nvPr/>
            </p:nvSpPr>
            <p:spPr>
              <a:xfrm>
                <a:off x="6756642" y="2689338"/>
                <a:ext cx="607925" cy="211015"/>
              </a:xfrm>
              <a:custGeom>
                <a:avLst/>
                <a:gdLst>
                  <a:gd name="connsiteX0" fmla="*/ 145701 w 607925"/>
                  <a:gd name="connsiteY0" fmla="*/ 5024 h 211015"/>
                  <a:gd name="connsiteX1" fmla="*/ 0 w 607925"/>
                  <a:gd name="connsiteY1" fmla="*/ 211015 h 211015"/>
                  <a:gd name="connsiteX2" fmla="*/ 607925 w 607925"/>
                  <a:gd name="connsiteY2" fmla="*/ 211015 h 211015"/>
                  <a:gd name="connsiteX3" fmla="*/ 417006 w 607925"/>
                  <a:gd name="connsiteY3" fmla="*/ 0 h 211015"/>
                  <a:gd name="connsiteX4" fmla="*/ 145701 w 607925"/>
                  <a:gd name="connsiteY4" fmla="*/ 5024 h 211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7925" h="211015">
                    <a:moveTo>
                      <a:pt x="145701" y="5024"/>
                    </a:moveTo>
                    <a:lnTo>
                      <a:pt x="0" y="211015"/>
                    </a:lnTo>
                    <a:lnTo>
                      <a:pt x="607925" y="211015"/>
                    </a:lnTo>
                    <a:lnTo>
                      <a:pt x="417006" y="0"/>
                    </a:lnTo>
                    <a:lnTo>
                      <a:pt x="145701" y="5024"/>
                    </a:lnTo>
                    <a:close/>
                  </a:path>
                </a:pathLst>
              </a:custGeom>
              <a:gradFill>
                <a:gsLst>
                  <a:gs pos="34000">
                    <a:schemeClr val="accent2"/>
                  </a:gs>
                  <a:gs pos="100000">
                    <a:schemeClr val="tx2"/>
                  </a:gs>
                  <a:gs pos="100000">
                    <a:schemeClr val="accent2">
                      <a:lumMod val="50000"/>
                    </a:schemeClr>
                  </a:gs>
                  <a:gs pos="82000">
                    <a:schemeClr val="accent2">
                      <a:lumMod val="50000"/>
                    </a:schemeClr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8" name="Trapezoid 57"/>
              <p:cNvSpPr/>
              <p:nvPr/>
            </p:nvSpPr>
            <p:spPr>
              <a:xfrm>
                <a:off x="6808278" y="2898582"/>
                <a:ext cx="159379" cy="108933"/>
              </a:xfrm>
              <a:prstGeom prst="trapezoid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9" name="Trapezoid 58"/>
              <p:cNvSpPr/>
              <p:nvPr/>
            </p:nvSpPr>
            <p:spPr>
              <a:xfrm>
                <a:off x="7105265" y="2898582"/>
                <a:ext cx="159379" cy="108933"/>
              </a:xfrm>
              <a:prstGeom prst="trapezoid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0" name="Rechteck 59"/>
              <p:cNvSpPr/>
              <p:nvPr/>
            </p:nvSpPr>
            <p:spPr>
              <a:xfrm>
                <a:off x="7016138" y="1225783"/>
                <a:ext cx="45719" cy="281353"/>
              </a:xfrm>
              <a:prstGeom prst="rect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Explosion 2 41"/>
          <p:cNvSpPr/>
          <p:nvPr/>
        </p:nvSpPr>
        <p:spPr>
          <a:xfrm>
            <a:off x="3785191" y="1225783"/>
            <a:ext cx="3508744" cy="2166003"/>
          </a:xfrm>
          <a:prstGeom prst="irregularSeal2">
            <a:avLst/>
          </a:prstGeom>
          <a:solidFill>
            <a:srgbClr val="FFC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>
                <a:solidFill>
                  <a:srgbClr val="FF0000"/>
                </a:solidFill>
              </a:rPr>
              <a:t>Interrupt</a:t>
            </a:r>
            <a:endParaRPr lang="de-DE" sz="2800" dirty="0">
              <a:solidFill>
                <a:srgbClr val="FF0000"/>
              </a:solidFill>
            </a:endParaRPr>
          </a:p>
        </p:txBody>
      </p:sp>
      <p:sp>
        <p:nvSpPr>
          <p:cNvPr id="43" name="Textfeld 42"/>
          <p:cNvSpPr txBox="1"/>
          <p:nvPr/>
        </p:nvSpPr>
        <p:spPr>
          <a:xfrm>
            <a:off x="8913293" y="1228357"/>
            <a:ext cx="2793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Bei jedem Überlauf wird das Update Interrupt </a:t>
            </a:r>
            <a:r>
              <a:rPr lang="de-DE" sz="2400" dirty="0" err="1" smtClean="0"/>
              <a:t>Flag</a:t>
            </a:r>
            <a:r>
              <a:rPr lang="de-DE" sz="2400" dirty="0" smtClean="0"/>
              <a:t> (UIF) auf 1 gesetzt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983565"/>
      </p:ext>
    </p:extLst>
  </p:cSld>
  <p:clrMapOvr>
    <a:masterClrMapping/>
  </p:clrMapOvr>
  <p:transition spd="slow" advClick="0" advTm="1083">
    <p:sndAc>
      <p:stSnd>
        <p:snd r:embed="rId4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7.40741E-7 L -0.05768 -0.04953 L -0.12825 -0.05717 L -0.16497 -0.04028 L -0.1789 -0.00463 L -0.17968 0.0544 L -0.17369 0.09607 L -0.17018 0.13658 " pathEditMode="relative" ptsTypes="AAAAAA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14729" y="5101209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2289919" y="5076815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2289919" y="2197958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2562516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2562515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2409548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2461184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275817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2669044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2400769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Bei jedem Überlauf wird das Update Interrupt </a:t>
            </a:r>
            <a:r>
              <a:rPr lang="de-DE" sz="2400" dirty="0" err="1" smtClean="0"/>
              <a:t>Flag</a:t>
            </a:r>
            <a:r>
              <a:rPr lang="de-DE" sz="2400" dirty="0" smtClean="0"/>
              <a:t> (UIF) auf 1 gesetzt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630131"/>
      </p:ext>
    </p:extLst>
  </p:cSld>
  <p:clrMapOvr>
    <a:masterClrMapping/>
  </p:clrMapOvr>
  <p:transition spd="slow" advClick="0" advTm="82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11111E-6 L 0.0586 -0.04028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0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99482" y="4841354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2289919" y="5076815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2289919" y="2197958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2562516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2562515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2409548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2461184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275817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2669044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2400769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Bei jedem Überlauf wird das Update Interrupt </a:t>
            </a:r>
            <a:r>
              <a:rPr lang="de-DE" sz="2400" dirty="0" err="1" smtClean="0"/>
              <a:t>Flag</a:t>
            </a:r>
            <a:r>
              <a:rPr lang="de-DE" sz="2400" dirty="0" smtClean="0"/>
              <a:t> (UIF) auf 1 gesetzt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533373"/>
      </p:ext>
    </p:extLst>
  </p:cSld>
  <p:clrMapOvr>
    <a:masterClrMapping/>
  </p:clrMapOvr>
  <p:transition spd="slow" advClick="0" advTm="79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59259E-6 L 0.0586 -0.04028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0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668349" y="4525125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2289919" y="5076815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2289919" y="2197958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Rechteck 41"/>
          <p:cNvSpPr/>
          <p:nvPr/>
        </p:nvSpPr>
        <p:spPr>
          <a:xfrm>
            <a:off x="2562516" y="1835695"/>
            <a:ext cx="258780" cy="858797"/>
          </a:xfrm>
          <a:prstGeom prst="rect">
            <a:avLst/>
          </a:prstGeom>
          <a:gradFill flip="none" rotWithShape="1">
            <a:gsLst>
              <a:gs pos="34000">
                <a:schemeClr val="accent5">
                  <a:lumMod val="89000"/>
                </a:schemeClr>
              </a:gs>
              <a:gs pos="100000">
                <a:schemeClr val="tx2"/>
              </a:gs>
              <a:gs pos="100000">
                <a:schemeClr val="accent5">
                  <a:lumMod val="75000"/>
                </a:schemeClr>
              </a:gs>
              <a:gs pos="82000">
                <a:schemeClr val="accent5">
                  <a:lumMod val="70000"/>
                </a:schemeClr>
              </a:gs>
            </a:gsLst>
            <a:lin ang="0" scaled="0"/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dirty="0" smtClean="0">
                <a:solidFill>
                  <a:srgbClr val="FFFF00"/>
                </a:solidFill>
              </a:rPr>
              <a:t>INT</a:t>
            </a:r>
            <a:endParaRPr lang="de-DE" sz="1200" dirty="0">
              <a:solidFill>
                <a:srgbClr val="FFFF00"/>
              </a:solidFill>
            </a:endParaRPr>
          </a:p>
        </p:txBody>
      </p:sp>
      <p:sp>
        <p:nvSpPr>
          <p:cNvPr id="43" name="Gleichschenkliges Dreieck 42"/>
          <p:cNvSpPr/>
          <p:nvPr/>
        </p:nvSpPr>
        <p:spPr>
          <a:xfrm>
            <a:off x="2562515" y="1465078"/>
            <a:ext cx="258779" cy="370617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>
            <a:off x="2409548" y="2691912"/>
            <a:ext cx="607925" cy="211015"/>
          </a:xfrm>
          <a:custGeom>
            <a:avLst/>
            <a:gdLst>
              <a:gd name="connsiteX0" fmla="*/ 145701 w 607925"/>
              <a:gd name="connsiteY0" fmla="*/ 5024 h 211015"/>
              <a:gd name="connsiteX1" fmla="*/ 0 w 607925"/>
              <a:gd name="connsiteY1" fmla="*/ 211015 h 211015"/>
              <a:gd name="connsiteX2" fmla="*/ 607925 w 607925"/>
              <a:gd name="connsiteY2" fmla="*/ 211015 h 211015"/>
              <a:gd name="connsiteX3" fmla="*/ 417006 w 607925"/>
              <a:gd name="connsiteY3" fmla="*/ 0 h 211015"/>
              <a:gd name="connsiteX4" fmla="*/ 145701 w 607925"/>
              <a:gd name="connsiteY4" fmla="*/ 5024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925" h="211015">
                <a:moveTo>
                  <a:pt x="145701" y="5024"/>
                </a:moveTo>
                <a:lnTo>
                  <a:pt x="0" y="211015"/>
                </a:lnTo>
                <a:lnTo>
                  <a:pt x="607925" y="211015"/>
                </a:lnTo>
                <a:lnTo>
                  <a:pt x="417006" y="0"/>
                </a:lnTo>
                <a:lnTo>
                  <a:pt x="145701" y="5024"/>
                </a:lnTo>
                <a:close/>
              </a:path>
            </a:pathLst>
          </a:custGeom>
          <a:gradFill>
            <a:gsLst>
              <a:gs pos="34000">
                <a:schemeClr val="accent2"/>
              </a:gs>
              <a:gs pos="100000">
                <a:schemeClr val="tx2"/>
              </a:gs>
              <a:gs pos="100000">
                <a:schemeClr val="accent2">
                  <a:lumMod val="50000"/>
                </a:schemeClr>
              </a:gs>
              <a:gs pos="82000">
                <a:schemeClr val="accent2">
                  <a:lumMod val="50000"/>
                </a:schemeClr>
              </a:gs>
            </a:gsLst>
            <a:lin ang="0" scaled="0"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2461184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2758171" y="2901156"/>
            <a:ext cx="159379" cy="108933"/>
          </a:xfrm>
          <a:prstGeom prst="trapezoid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2669044" y="1228357"/>
            <a:ext cx="45719" cy="28135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2400769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8913293" y="1228357"/>
            <a:ext cx="2793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Bei jedem Überlauf wird das Update Interrupt </a:t>
            </a:r>
            <a:r>
              <a:rPr lang="de-DE" sz="2400" dirty="0" err="1" smtClean="0"/>
              <a:t>Flag</a:t>
            </a:r>
            <a:r>
              <a:rPr lang="de-DE" sz="2400" dirty="0" smtClean="0"/>
              <a:t> (UIF) auf 1 gesetzt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276059"/>
      </p:ext>
    </p:extLst>
  </p:cSld>
  <p:clrMapOvr>
    <a:masterClrMapping/>
  </p:clrMapOvr>
  <p:transition spd="slow" advClick="0" advTm="76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1.11111E-6 L 0.05859 -0.04028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0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255888" y="590550"/>
            <a:ext cx="8550876" cy="5388576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255888" y="2626326"/>
            <a:ext cx="8550876" cy="3352800"/>
          </a:xfrm>
          <a:custGeom>
            <a:avLst/>
            <a:gdLst>
              <a:gd name="connsiteX0" fmla="*/ 0 w 8550876"/>
              <a:gd name="connsiteY0" fmla="*/ 3352800 h 3352800"/>
              <a:gd name="connsiteX1" fmla="*/ 700216 w 8550876"/>
              <a:gd name="connsiteY1" fmla="*/ 3352800 h 3352800"/>
              <a:gd name="connsiteX2" fmla="*/ 700216 w 8550876"/>
              <a:gd name="connsiteY2" fmla="*/ 3056238 h 3352800"/>
              <a:gd name="connsiteX3" fmla="*/ 1425146 w 8550876"/>
              <a:gd name="connsiteY3" fmla="*/ 3056238 h 3352800"/>
              <a:gd name="connsiteX4" fmla="*/ 1425146 w 8550876"/>
              <a:gd name="connsiteY4" fmla="*/ 2751438 h 3352800"/>
              <a:gd name="connsiteX5" fmla="*/ 2125362 w 8550876"/>
              <a:gd name="connsiteY5" fmla="*/ 2751438 h 3352800"/>
              <a:gd name="connsiteX6" fmla="*/ 2125362 w 8550876"/>
              <a:gd name="connsiteY6" fmla="*/ 2446638 h 3352800"/>
              <a:gd name="connsiteX7" fmla="*/ 2825578 w 8550876"/>
              <a:gd name="connsiteY7" fmla="*/ 2446638 h 3352800"/>
              <a:gd name="connsiteX8" fmla="*/ 2825578 w 8550876"/>
              <a:gd name="connsiteY8" fmla="*/ 2150075 h 3352800"/>
              <a:gd name="connsiteX9" fmla="*/ 3534032 w 8550876"/>
              <a:gd name="connsiteY9" fmla="*/ 2150075 h 3352800"/>
              <a:gd name="connsiteX10" fmla="*/ 3534032 w 8550876"/>
              <a:gd name="connsiteY10" fmla="*/ 1837038 h 3352800"/>
              <a:gd name="connsiteX11" fmla="*/ 4226011 w 8550876"/>
              <a:gd name="connsiteY11" fmla="*/ 1837038 h 3352800"/>
              <a:gd name="connsiteX12" fmla="*/ 4226011 w 8550876"/>
              <a:gd name="connsiteY12" fmla="*/ 1540475 h 3352800"/>
              <a:gd name="connsiteX13" fmla="*/ 4992130 w 8550876"/>
              <a:gd name="connsiteY13" fmla="*/ 1540475 h 3352800"/>
              <a:gd name="connsiteX14" fmla="*/ 4992130 w 8550876"/>
              <a:gd name="connsiteY14" fmla="*/ 1219200 h 3352800"/>
              <a:gd name="connsiteX15" fmla="*/ 5708821 w 8550876"/>
              <a:gd name="connsiteY15" fmla="*/ 1219200 h 3352800"/>
              <a:gd name="connsiteX16" fmla="*/ 5708821 w 8550876"/>
              <a:gd name="connsiteY16" fmla="*/ 906162 h 3352800"/>
              <a:gd name="connsiteX17" fmla="*/ 6450227 w 8550876"/>
              <a:gd name="connsiteY17" fmla="*/ 906162 h 3352800"/>
              <a:gd name="connsiteX18" fmla="*/ 6450227 w 8550876"/>
              <a:gd name="connsiteY18" fmla="*/ 601362 h 3352800"/>
              <a:gd name="connsiteX19" fmla="*/ 7166919 w 8550876"/>
              <a:gd name="connsiteY19" fmla="*/ 601362 h 3352800"/>
              <a:gd name="connsiteX20" fmla="*/ 7166919 w 8550876"/>
              <a:gd name="connsiteY20" fmla="*/ 304800 h 3352800"/>
              <a:gd name="connsiteX21" fmla="*/ 7858897 w 8550876"/>
              <a:gd name="connsiteY21" fmla="*/ 304800 h 3352800"/>
              <a:gd name="connsiteX22" fmla="*/ 7858897 w 8550876"/>
              <a:gd name="connsiteY22" fmla="*/ 0 h 3352800"/>
              <a:gd name="connsiteX23" fmla="*/ 8550876 w 8550876"/>
              <a:gd name="connsiteY23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50876" h="3352800">
                <a:moveTo>
                  <a:pt x="0" y="3352800"/>
                </a:moveTo>
                <a:lnTo>
                  <a:pt x="700216" y="3352800"/>
                </a:lnTo>
                <a:lnTo>
                  <a:pt x="700216" y="3056238"/>
                </a:lnTo>
                <a:lnTo>
                  <a:pt x="1425146" y="3056238"/>
                </a:lnTo>
                <a:lnTo>
                  <a:pt x="1425146" y="2751438"/>
                </a:lnTo>
                <a:lnTo>
                  <a:pt x="2125362" y="2751438"/>
                </a:lnTo>
                <a:lnTo>
                  <a:pt x="2125362" y="2446638"/>
                </a:lnTo>
                <a:lnTo>
                  <a:pt x="2825578" y="2446638"/>
                </a:lnTo>
                <a:lnTo>
                  <a:pt x="2825578" y="2150075"/>
                </a:lnTo>
                <a:lnTo>
                  <a:pt x="3534032" y="2150075"/>
                </a:lnTo>
                <a:lnTo>
                  <a:pt x="3534032" y="1837038"/>
                </a:lnTo>
                <a:lnTo>
                  <a:pt x="4226011" y="1837038"/>
                </a:lnTo>
                <a:lnTo>
                  <a:pt x="4226011" y="1540475"/>
                </a:lnTo>
                <a:lnTo>
                  <a:pt x="4992130" y="1540475"/>
                </a:lnTo>
                <a:lnTo>
                  <a:pt x="4992130" y="1219200"/>
                </a:lnTo>
                <a:lnTo>
                  <a:pt x="5708821" y="1219200"/>
                </a:lnTo>
                <a:lnTo>
                  <a:pt x="5708821" y="906162"/>
                </a:lnTo>
                <a:lnTo>
                  <a:pt x="6450227" y="906162"/>
                </a:lnTo>
                <a:lnTo>
                  <a:pt x="6450227" y="601362"/>
                </a:lnTo>
                <a:lnTo>
                  <a:pt x="7166919" y="601362"/>
                </a:lnTo>
                <a:lnTo>
                  <a:pt x="7166919" y="304800"/>
                </a:lnTo>
                <a:lnTo>
                  <a:pt x="7858897" y="304800"/>
                </a:lnTo>
                <a:lnTo>
                  <a:pt x="7858897" y="0"/>
                </a:lnTo>
                <a:lnTo>
                  <a:pt x="8550876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oogle Shape;57;p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368178" y="4205931"/>
            <a:ext cx="617837" cy="87791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/>
          <p:cNvSpPr txBox="1"/>
          <p:nvPr/>
        </p:nvSpPr>
        <p:spPr>
          <a:xfrm>
            <a:off x="537151" y="593196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0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188364" y="563133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1</a:t>
            </a:r>
            <a:endParaRPr lang="de-DE" sz="2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886902" y="5332419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2</a:t>
            </a:r>
            <a:endParaRPr lang="de-DE" sz="24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2638575" y="5032237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343564" y="473571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4</a:t>
            </a:r>
            <a:endParaRPr lang="de-DE" sz="24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986488" y="4455126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/>
              <a:t>5</a:t>
            </a:r>
            <a:endParaRPr lang="de-DE" sz="24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759293" y="4141873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508722" y="3810771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221884" y="349541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8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935046" y="3186538"/>
            <a:ext cx="240074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7589090" y="2901156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8271870" y="2594591"/>
            <a:ext cx="401851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11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2289919" y="5076815"/>
            <a:ext cx="836140" cy="163171"/>
            <a:chOff x="5080392" y="3978876"/>
            <a:chExt cx="836140" cy="163171"/>
          </a:xfrm>
        </p:grpSpPr>
        <p:sp>
          <p:nvSpPr>
            <p:cNvPr id="19" name="Gleichschenkliges Dreieck 18"/>
            <p:cNvSpPr/>
            <p:nvPr/>
          </p:nvSpPr>
          <p:spPr>
            <a:xfrm rot="10800000">
              <a:off x="5183776" y="4031039"/>
              <a:ext cx="135764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Gleichschenkliges Dreieck 19"/>
            <p:cNvSpPr/>
            <p:nvPr/>
          </p:nvSpPr>
          <p:spPr>
            <a:xfrm rot="10800000" flipH="1">
              <a:off x="5679650" y="4031040"/>
              <a:ext cx="138028" cy="111007"/>
            </a:xfrm>
            <a:prstGeom prst="triangle">
              <a:avLst>
                <a:gd name="adj" fmla="val 9999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080392" y="3978876"/>
              <a:ext cx="836140" cy="4571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2289919" y="2197958"/>
            <a:ext cx="836140" cy="3781168"/>
            <a:chOff x="5080392" y="1721708"/>
            <a:chExt cx="836140" cy="3781168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080392" y="1721708"/>
              <a:ext cx="156519" cy="3781168"/>
              <a:chOff x="3550508" y="1721708"/>
              <a:chExt cx="156519" cy="378116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3" name="Ellipse 12"/>
              <p:cNvSpPr/>
              <p:nvPr/>
            </p:nvSpPr>
            <p:spPr>
              <a:xfrm>
                <a:off x="3550508" y="5362832"/>
                <a:ext cx="156519" cy="14004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3608173" y="1721708"/>
                <a:ext cx="45719" cy="36411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5236911" y="1721708"/>
              <a:ext cx="679621" cy="3781168"/>
              <a:chOff x="5236911" y="1721708"/>
              <a:chExt cx="679621" cy="3781168"/>
            </a:xfrm>
          </p:grpSpPr>
          <p:grpSp>
            <p:nvGrpSpPr>
              <p:cNvPr id="16" name="Gruppieren 15"/>
              <p:cNvGrpSpPr/>
              <p:nvPr/>
            </p:nvGrpSpPr>
            <p:grpSpPr>
              <a:xfrm>
                <a:off x="5760013" y="1721708"/>
                <a:ext cx="156519" cy="3781168"/>
                <a:chOff x="3550508" y="1721708"/>
                <a:chExt cx="156519" cy="3781168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550508" y="5362832"/>
                  <a:ext cx="156519" cy="140044"/>
                </a:xfrm>
                <a:prstGeom prst="ellipse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hteck 17"/>
                <p:cNvSpPr/>
                <p:nvPr/>
              </p:nvSpPr>
              <p:spPr>
                <a:xfrm>
                  <a:off x="3605907" y="1721708"/>
                  <a:ext cx="45719" cy="3641124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236911" y="5409994"/>
                <a:ext cx="523102" cy="45719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9" name="Textfeld 48"/>
          <p:cNvSpPr txBox="1"/>
          <p:nvPr/>
        </p:nvSpPr>
        <p:spPr>
          <a:xfrm>
            <a:off x="2400769" y="5511523"/>
            <a:ext cx="576237" cy="41549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e-DE" sz="2400" dirty="0" smtClean="0"/>
              <a:t>ARR</a:t>
            </a:r>
          </a:p>
        </p:txBody>
      </p:sp>
      <p:grpSp>
        <p:nvGrpSpPr>
          <p:cNvPr id="51" name="Gruppieren 50"/>
          <p:cNvGrpSpPr/>
          <p:nvPr/>
        </p:nvGrpSpPr>
        <p:grpSpPr>
          <a:xfrm>
            <a:off x="2404026" y="1225783"/>
            <a:ext cx="607925" cy="1995114"/>
            <a:chOff x="6756642" y="1225783"/>
            <a:chExt cx="607925" cy="1995114"/>
          </a:xfrm>
        </p:grpSpPr>
        <p:sp>
          <p:nvSpPr>
            <p:cNvPr id="52" name="Explosion 2 51"/>
            <p:cNvSpPr/>
            <p:nvPr/>
          </p:nvSpPr>
          <p:spPr>
            <a:xfrm rot="20446617">
              <a:off x="6822378" y="2965253"/>
              <a:ext cx="168187" cy="227583"/>
            </a:xfrm>
            <a:prstGeom prst="irregularSeal2">
              <a:avLst/>
            </a:prstGeom>
            <a:solidFill>
              <a:srgbClr val="FFC000"/>
            </a:solidFill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3" name="Explosion 2 52"/>
            <p:cNvSpPr/>
            <p:nvPr/>
          </p:nvSpPr>
          <p:spPr>
            <a:xfrm rot="20446617">
              <a:off x="7117632" y="2993314"/>
              <a:ext cx="168187" cy="227583"/>
            </a:xfrm>
            <a:prstGeom prst="irregularSeal2">
              <a:avLst/>
            </a:prstGeom>
            <a:solidFill>
              <a:srgbClr val="FFC000"/>
            </a:solidFill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54" name="Gruppieren 53"/>
            <p:cNvGrpSpPr/>
            <p:nvPr/>
          </p:nvGrpSpPr>
          <p:grpSpPr>
            <a:xfrm>
              <a:off x="6756642" y="1225783"/>
              <a:ext cx="607925" cy="1781732"/>
              <a:chOff x="6756642" y="1225783"/>
              <a:chExt cx="607925" cy="1781732"/>
            </a:xfrm>
          </p:grpSpPr>
          <p:sp>
            <p:nvSpPr>
              <p:cNvPr id="55" name="Rechteck 54"/>
              <p:cNvSpPr/>
              <p:nvPr/>
            </p:nvSpPr>
            <p:spPr>
              <a:xfrm>
                <a:off x="6909610" y="1833121"/>
                <a:ext cx="258780" cy="858797"/>
              </a:xfrm>
              <a:prstGeom prst="rect">
                <a:avLst/>
              </a:prstGeom>
              <a:gradFill flip="none" rotWithShape="1">
                <a:gsLst>
                  <a:gs pos="34000">
                    <a:schemeClr val="accent5">
                      <a:lumMod val="89000"/>
                    </a:schemeClr>
                  </a:gs>
                  <a:gs pos="100000">
                    <a:schemeClr val="tx2"/>
                  </a:gs>
                  <a:gs pos="100000">
                    <a:schemeClr val="accent5">
                      <a:lumMod val="75000"/>
                    </a:schemeClr>
                  </a:gs>
                  <a:gs pos="82000">
                    <a:schemeClr val="accent5">
                      <a:lumMod val="70000"/>
                    </a:schemeClr>
                  </a:gs>
                </a:gsLst>
                <a:lin ang="0" scaled="0"/>
                <a:tileRect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de-DE" sz="1200" dirty="0" smtClean="0">
                    <a:solidFill>
                      <a:srgbClr val="FFFF00"/>
                    </a:solidFill>
                  </a:rPr>
                  <a:t>INT</a:t>
                </a:r>
                <a:endParaRPr lang="de-DE" sz="1200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56" name="Gleichschenkliges Dreieck 55"/>
              <p:cNvSpPr/>
              <p:nvPr/>
            </p:nvSpPr>
            <p:spPr>
              <a:xfrm>
                <a:off x="6909609" y="1462504"/>
                <a:ext cx="258779" cy="370617"/>
              </a:xfrm>
              <a:prstGeom prst="triangle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1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7" name="Freihandform 56"/>
              <p:cNvSpPr/>
              <p:nvPr/>
            </p:nvSpPr>
            <p:spPr>
              <a:xfrm>
                <a:off x="6756642" y="2689338"/>
                <a:ext cx="607925" cy="211015"/>
              </a:xfrm>
              <a:custGeom>
                <a:avLst/>
                <a:gdLst>
                  <a:gd name="connsiteX0" fmla="*/ 145701 w 607925"/>
                  <a:gd name="connsiteY0" fmla="*/ 5024 h 211015"/>
                  <a:gd name="connsiteX1" fmla="*/ 0 w 607925"/>
                  <a:gd name="connsiteY1" fmla="*/ 211015 h 211015"/>
                  <a:gd name="connsiteX2" fmla="*/ 607925 w 607925"/>
                  <a:gd name="connsiteY2" fmla="*/ 211015 h 211015"/>
                  <a:gd name="connsiteX3" fmla="*/ 417006 w 607925"/>
                  <a:gd name="connsiteY3" fmla="*/ 0 h 211015"/>
                  <a:gd name="connsiteX4" fmla="*/ 145701 w 607925"/>
                  <a:gd name="connsiteY4" fmla="*/ 5024 h 211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7925" h="211015">
                    <a:moveTo>
                      <a:pt x="145701" y="5024"/>
                    </a:moveTo>
                    <a:lnTo>
                      <a:pt x="0" y="211015"/>
                    </a:lnTo>
                    <a:lnTo>
                      <a:pt x="607925" y="211015"/>
                    </a:lnTo>
                    <a:lnTo>
                      <a:pt x="417006" y="0"/>
                    </a:lnTo>
                    <a:lnTo>
                      <a:pt x="145701" y="5024"/>
                    </a:lnTo>
                    <a:close/>
                  </a:path>
                </a:pathLst>
              </a:custGeom>
              <a:gradFill>
                <a:gsLst>
                  <a:gs pos="34000">
                    <a:schemeClr val="accent2"/>
                  </a:gs>
                  <a:gs pos="100000">
                    <a:schemeClr val="tx2"/>
                  </a:gs>
                  <a:gs pos="100000">
                    <a:schemeClr val="accent2">
                      <a:lumMod val="50000"/>
                    </a:schemeClr>
                  </a:gs>
                  <a:gs pos="82000">
                    <a:schemeClr val="accent2">
                      <a:lumMod val="50000"/>
                    </a:schemeClr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8" name="Trapezoid 57"/>
              <p:cNvSpPr/>
              <p:nvPr/>
            </p:nvSpPr>
            <p:spPr>
              <a:xfrm>
                <a:off x="6808278" y="2898582"/>
                <a:ext cx="159379" cy="108933"/>
              </a:xfrm>
              <a:prstGeom prst="trapezoid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9" name="Trapezoid 58"/>
              <p:cNvSpPr/>
              <p:nvPr/>
            </p:nvSpPr>
            <p:spPr>
              <a:xfrm>
                <a:off x="7105265" y="2898582"/>
                <a:ext cx="159379" cy="108933"/>
              </a:xfrm>
              <a:prstGeom prst="trapezoid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0" name="Rechteck 59"/>
              <p:cNvSpPr/>
              <p:nvPr/>
            </p:nvSpPr>
            <p:spPr>
              <a:xfrm>
                <a:off x="7016138" y="1225783"/>
                <a:ext cx="45719" cy="281353"/>
              </a:xfrm>
              <a:prstGeom prst="rect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2" name="Explosion 2 41"/>
          <p:cNvSpPr/>
          <p:nvPr/>
        </p:nvSpPr>
        <p:spPr>
          <a:xfrm>
            <a:off x="3785191" y="1225783"/>
            <a:ext cx="3508744" cy="2166003"/>
          </a:xfrm>
          <a:prstGeom prst="irregularSeal2">
            <a:avLst/>
          </a:prstGeom>
          <a:solidFill>
            <a:srgbClr val="FFC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>
                <a:solidFill>
                  <a:srgbClr val="FF0000"/>
                </a:solidFill>
              </a:rPr>
              <a:t>Interrupt</a:t>
            </a:r>
            <a:endParaRPr lang="de-DE" sz="2800" dirty="0">
              <a:solidFill>
                <a:srgbClr val="FF0000"/>
              </a:solidFill>
            </a:endParaRPr>
          </a:p>
        </p:txBody>
      </p:sp>
      <p:sp>
        <p:nvSpPr>
          <p:cNvPr id="43" name="Textfeld 42"/>
          <p:cNvSpPr txBox="1"/>
          <p:nvPr/>
        </p:nvSpPr>
        <p:spPr>
          <a:xfrm>
            <a:off x="8913293" y="1228357"/>
            <a:ext cx="2793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Bei jedem Überlauf wird das Update Interrupt </a:t>
            </a:r>
            <a:r>
              <a:rPr lang="de-DE" sz="2400" dirty="0" err="1" smtClean="0"/>
              <a:t>Flag</a:t>
            </a:r>
            <a:r>
              <a:rPr lang="de-DE" sz="2400" dirty="0" smtClean="0"/>
              <a:t> (UIF) auf 1 gesetzt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786034"/>
      </p:ext>
    </p:extLst>
  </p:cSld>
  <p:clrMapOvr>
    <a:masterClrMapping/>
  </p:clrMapOvr>
  <p:transition spd="slow" advClick="0" advTm="373">
    <p:sndAc>
      <p:stSnd>
        <p:snd r:embed="rId4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7.40741E-7 L -0.05768 -0.04953 L -0.12825 -0.05717 L -0.16497 -0.04028 L -0.1789 -0.00463 L -0.17968 0.0544 L -0.17369 0.09607 L -0.17018 0.13658 " pathEditMode="relative" ptsTypes="AAAAAAAA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25400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sz="2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2274</Words>
  <Application>Microsoft Office PowerPoint</Application>
  <PresentationFormat>Breitbild</PresentationFormat>
  <Paragraphs>1593</Paragraphs>
  <Slides>103</Slides>
  <Notes>0</Notes>
  <HiddenSlides>0</HiddenSlides>
  <MMClips>103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103</vt:i4>
      </vt:variant>
    </vt:vector>
  </HeadingPairs>
  <TitlesOfParts>
    <vt:vector size="107" baseType="lpstr">
      <vt:lpstr>Arial</vt:lpstr>
      <vt:lpstr>Calibri</vt:lpstr>
      <vt:lpstr>Calibri Light</vt:lpstr>
      <vt:lpstr>Office Theme</vt:lpstr>
      <vt:lpstr>Timer+Interrupt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Timer</dc:title>
  <dc:creator>Jörg Sturm</dc:creator>
  <cp:lastModifiedBy>Jörg Sturm</cp:lastModifiedBy>
  <cp:revision>40</cp:revision>
  <dcterms:created xsi:type="dcterms:W3CDTF">2020-04-14T15:29:24Z</dcterms:created>
  <dcterms:modified xsi:type="dcterms:W3CDTF">2021-02-08T17:10:19Z</dcterms:modified>
</cp:coreProperties>
</file>